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58" r:id="rId4"/>
    <p:sldId id="264" r:id="rId5"/>
    <p:sldId id="257" r:id="rId6"/>
    <p:sldId id="259" r:id="rId7"/>
    <p:sldId id="261" r:id="rId8"/>
    <p:sldId id="260" r:id="rId9"/>
    <p:sldId id="262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57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AF3-C676-4AAD-8F5B-6D152C8B0709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56B5-E6FB-4222-8F4D-0B38EA6E147F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AF3-C676-4AAD-8F5B-6D152C8B0709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56B5-E6FB-4222-8F4D-0B38EA6E14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AF3-C676-4AAD-8F5B-6D152C8B0709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56B5-E6FB-4222-8F4D-0B38EA6E14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AF3-C676-4AAD-8F5B-6D152C8B0709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56B5-E6FB-4222-8F4D-0B38EA6E147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AF3-C676-4AAD-8F5B-6D152C8B0709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56B5-E6FB-4222-8F4D-0B38EA6E14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AF3-C676-4AAD-8F5B-6D152C8B0709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56B5-E6FB-4222-8F4D-0B38EA6E147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AF3-C676-4AAD-8F5B-6D152C8B0709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56B5-E6FB-4222-8F4D-0B38EA6E147F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AF3-C676-4AAD-8F5B-6D152C8B0709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56B5-E6FB-4222-8F4D-0B38EA6E14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AF3-C676-4AAD-8F5B-6D152C8B0709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56B5-E6FB-4222-8F4D-0B38EA6E14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AF3-C676-4AAD-8F5B-6D152C8B0709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56B5-E6FB-4222-8F4D-0B38EA6E14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0AF3-C676-4AAD-8F5B-6D152C8B0709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56B5-E6FB-4222-8F4D-0B38EA6E147F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F660AF3-C676-4AAD-8F5B-6D152C8B0709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80356B5-E6FB-4222-8F4D-0B38EA6E147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impots.gouv.fr/portail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bpifrance.fr/A-la-une/Actualites/Coronavirus-Bpifrance-active-des-mesures-exceptionnelles-de-soutien-aux-entreprises-49113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070174" cy="648071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Agathe VINCENOT</a:t>
            </a:r>
          </a:p>
          <a:p>
            <a:r>
              <a:rPr lang="fr-FR" dirty="0" smtClean="0"/>
              <a:t>Direction du tourisme- Région Guadeloupe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04856" cy="2448272"/>
          </a:xfrm>
        </p:spPr>
        <p:txBody>
          <a:bodyPr/>
          <a:lstStyle/>
          <a:p>
            <a:r>
              <a:rPr lang="fr-FR" dirty="0" smtClean="0"/>
              <a:t>COVID 19</a:t>
            </a:r>
            <a:br>
              <a:rPr lang="fr-FR" dirty="0" smtClean="0"/>
            </a:br>
            <a:r>
              <a:rPr lang="fr-FR" sz="3200" dirty="0" smtClean="0"/>
              <a:t>MESURES REGIONALES D’ACCOMPAGNEMENT ECONOMIQUE</a:t>
            </a:r>
            <a:endParaRPr lang="fr-FR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146175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51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27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251520" y="1369293"/>
            <a:ext cx="8712968" cy="5084043"/>
          </a:xfrm>
        </p:spPr>
        <p:txBody>
          <a:bodyPr/>
          <a:lstStyle/>
          <a:p>
            <a:pPr marL="0" indent="0" algn="l">
              <a:buNone/>
            </a:pPr>
            <a:r>
              <a:rPr lang="fr-FR" sz="2400" dirty="0" smtClean="0"/>
              <a:t>* </a:t>
            </a:r>
            <a:r>
              <a:rPr lang="fr-FR" sz="2800" dirty="0" smtClean="0"/>
              <a:t>2 types de structure</a:t>
            </a:r>
            <a:r>
              <a:rPr lang="fr-FR" sz="2400" dirty="0" smtClean="0"/>
              <a:t>: </a:t>
            </a:r>
            <a:br>
              <a:rPr lang="fr-FR" sz="2400" dirty="0" smtClean="0"/>
            </a:br>
            <a:r>
              <a:rPr lang="fr-FR" sz="2400" dirty="0" smtClean="0"/>
              <a:t>les petites structures plus fragiles économiquement, </a:t>
            </a:r>
            <a:br>
              <a:rPr lang="fr-FR" sz="2400" dirty="0" smtClean="0"/>
            </a:br>
            <a:r>
              <a:rPr lang="fr-FR" sz="2400" dirty="0" smtClean="0"/>
              <a:t>les structures plus solides, bancables (hôtels,..)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800" dirty="0" smtClean="0"/>
              <a:t>* 2 phases: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u="sng" dirty="0" smtClean="0"/>
              <a:t>1</a:t>
            </a:r>
            <a:r>
              <a:rPr lang="fr-FR" sz="2400" u="sng" baseline="30000" dirty="0" smtClean="0"/>
              <a:t>ère</a:t>
            </a:r>
            <a:r>
              <a:rPr lang="fr-FR" sz="2400" u="sng" dirty="0" smtClean="0"/>
              <a:t> phase</a:t>
            </a:r>
            <a:r>
              <a:rPr lang="fr-FR" sz="2400" dirty="0" smtClean="0"/>
              <a:t>: Mesures d’urgence liées à la cessation de l’activité</a:t>
            </a:r>
            <a:br>
              <a:rPr lang="fr-FR" sz="2400" dirty="0" smtClean="0"/>
            </a:br>
            <a:r>
              <a:rPr lang="fr-FR" sz="2400" dirty="0" smtClean="0"/>
              <a:t>- le fonds national de solidarité volets 1 et 2</a:t>
            </a:r>
            <a:br>
              <a:rPr lang="fr-FR" sz="2400" dirty="0" smtClean="0"/>
            </a:br>
            <a:r>
              <a:rPr lang="fr-FR" sz="2400" dirty="0" smtClean="0"/>
              <a:t>- Le fonds régional d’urgence TPE</a:t>
            </a:r>
            <a:br>
              <a:rPr lang="fr-FR" sz="2400" dirty="0" smtClean="0"/>
            </a:br>
            <a:r>
              <a:rPr lang="fr-FR" sz="2400" u="sng" dirty="0" smtClean="0"/>
              <a:t>2</a:t>
            </a:r>
            <a:r>
              <a:rPr lang="fr-FR" sz="2400" u="sng" baseline="30000" dirty="0" smtClean="0"/>
              <a:t>ème</a:t>
            </a:r>
            <a:r>
              <a:rPr lang="fr-FR" sz="2400" u="sng" dirty="0" smtClean="0"/>
              <a:t> phase: </a:t>
            </a:r>
            <a:r>
              <a:rPr lang="fr-FR" sz="2400" dirty="0" smtClean="0"/>
              <a:t>mesures de relance au moment de la reprise de l’activité</a:t>
            </a:r>
            <a:br>
              <a:rPr lang="fr-FR" sz="2400" dirty="0" smtClean="0"/>
            </a:br>
            <a:r>
              <a:rPr lang="fr-FR" sz="2400" dirty="0" smtClean="0"/>
              <a:t>- le fonds régional de garantie </a:t>
            </a:r>
            <a:br>
              <a:rPr lang="fr-FR" sz="2400" dirty="0" smtClean="0"/>
            </a:br>
            <a:r>
              <a:rPr lang="fr-FR" sz="2400" dirty="0" smtClean="0"/>
              <a:t>- Le prêt rebond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146175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536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fr-FR" sz="4000" b="1" dirty="0" smtClean="0"/>
              <a:t>Le FONDS DE SOLIDARITE NATIONALE: La région contribue à hauteur de 1 Million d’euros pour abonder les volets 1 et 2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55912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idx="1"/>
          </p:nvPr>
        </p:nvSpPr>
        <p:spPr>
          <a:xfrm>
            <a:off x="827584" y="589831"/>
            <a:ext cx="3346704" cy="639762"/>
          </a:xfrm>
        </p:spPr>
        <p:txBody>
          <a:bodyPr/>
          <a:lstStyle/>
          <a:p>
            <a:r>
              <a:rPr lang="fr-FR" dirty="0" smtClean="0"/>
              <a:t>Le fonds de </a:t>
            </a:r>
            <a:r>
              <a:rPr lang="fr-FR" dirty="0" err="1" smtClean="0"/>
              <a:t>solidarité_volet</a:t>
            </a:r>
            <a:r>
              <a:rPr lang="fr-FR" dirty="0" smtClean="0"/>
              <a:t> 1</a:t>
            </a:r>
          </a:p>
          <a:p>
            <a:r>
              <a:rPr lang="fr-FR" sz="1400" dirty="0" smtClean="0"/>
              <a:t>1/04/2010 au 30/04/20</a:t>
            </a:r>
            <a:endParaRPr lang="fr-FR" sz="14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539552" y="1400326"/>
            <a:ext cx="3963599" cy="5125018"/>
          </a:xfrm>
        </p:spPr>
        <p:txBody>
          <a:bodyPr>
            <a:noAutofit/>
          </a:bodyPr>
          <a:lstStyle/>
          <a:p>
            <a:r>
              <a:rPr lang="fr-FR" sz="1600" dirty="0" smtClean="0"/>
              <a:t>« amortir la perte du chiffre </a:t>
            </a:r>
            <a:r>
              <a:rPr lang="fr-FR" sz="1600" dirty="0" smtClean="0"/>
              <a:t>d’affaires»</a:t>
            </a:r>
            <a:endParaRPr lang="fr-FR" sz="1600" dirty="0" smtClean="0"/>
          </a:p>
          <a:p>
            <a:r>
              <a:rPr lang="fr-FR" sz="1600" dirty="0" smtClean="0"/>
              <a:t>jusqu’à 1 500 euros </a:t>
            </a:r>
          </a:p>
          <a:p>
            <a:r>
              <a:rPr lang="fr-FR" sz="1600" dirty="0" smtClean="0"/>
              <a:t>pour les très petites entreprises, les indépendants, les professions libérales et les micro-entrepreneurs les plus touchés, </a:t>
            </a:r>
          </a:p>
          <a:p>
            <a:r>
              <a:rPr lang="fr-FR" sz="1600" dirty="0" smtClean="0"/>
              <a:t>ayant fait l’objet d’une interdiction d’accueil du public ou dont le chiffre d'affaires baisse de plus de 50% en mars 2020 par rapport à mars 2019. </a:t>
            </a:r>
          </a:p>
          <a:p>
            <a:r>
              <a:rPr lang="fr-FR" sz="1600" dirty="0" smtClean="0"/>
              <a:t>https://www.economie.gouv.fr/files/files/PDF/2020/DP-Fonds_de_solidarite.pdf</a:t>
            </a:r>
          </a:p>
          <a:p>
            <a:r>
              <a:rPr lang="fr-FR" sz="1600" dirty="0" smtClean="0"/>
              <a:t>Dépôt des demandes sur : </a:t>
            </a:r>
            <a:r>
              <a:rPr lang="fr-FR" sz="1600" dirty="0" smtClean="0">
                <a:hlinkClick r:id="rId2"/>
              </a:rPr>
              <a:t>https://www.impots.gouv.fr/portail/</a:t>
            </a:r>
            <a:r>
              <a:rPr lang="fr-FR" sz="1600" dirty="0" smtClean="0"/>
              <a:t>     espace particulier</a:t>
            </a:r>
          </a:p>
          <a:p>
            <a:endParaRPr lang="fr-FR" sz="1600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3"/>
          </p:nvPr>
        </p:nvSpPr>
        <p:spPr>
          <a:xfrm>
            <a:off x="4572000" y="661279"/>
            <a:ext cx="3666137" cy="639762"/>
          </a:xfrm>
        </p:spPr>
        <p:txBody>
          <a:bodyPr/>
          <a:lstStyle/>
          <a:p>
            <a:r>
              <a:rPr lang="fr-FR" dirty="0"/>
              <a:t>Le fonds de </a:t>
            </a:r>
            <a:endParaRPr lang="fr-FR" dirty="0" smtClean="0"/>
          </a:p>
          <a:p>
            <a:r>
              <a:rPr lang="fr-FR" dirty="0" err="1" smtClean="0"/>
              <a:t>solidarité_volet</a:t>
            </a:r>
            <a:r>
              <a:rPr lang="fr-FR" dirty="0" smtClean="0"/>
              <a:t> 2</a:t>
            </a:r>
          </a:p>
          <a:p>
            <a:r>
              <a:rPr lang="fr-FR" sz="1400" dirty="0" smtClean="0"/>
              <a:t>20/04/20 au 31/05/20</a:t>
            </a:r>
            <a:endParaRPr lang="fr-FR" sz="1400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572000" y="1399032"/>
            <a:ext cx="4248472" cy="5126312"/>
          </a:xfrm>
        </p:spPr>
        <p:txBody>
          <a:bodyPr>
            <a:noAutofit/>
          </a:bodyPr>
          <a:lstStyle/>
          <a:p>
            <a:r>
              <a:rPr lang="fr-FR" sz="1600" dirty="0" smtClean="0"/>
              <a:t>Aide « anti-faillite »</a:t>
            </a:r>
            <a:endParaRPr lang="fr-FR" sz="1600" dirty="0"/>
          </a:p>
          <a:p>
            <a:r>
              <a:rPr lang="fr-FR" sz="1600" dirty="0" smtClean="0"/>
              <a:t>aide </a:t>
            </a:r>
            <a:r>
              <a:rPr lang="fr-FR" sz="1600" dirty="0"/>
              <a:t>complémentaire forfaitaire allant jusqu’à 5 000 € pour les situations les plus difficiles, sous certaines conditions, pour les entreprises qui :</a:t>
            </a:r>
          </a:p>
          <a:p>
            <a:r>
              <a:rPr lang="fr-FR" sz="1600" dirty="0" smtClean="0"/>
              <a:t>ont </a:t>
            </a:r>
            <a:r>
              <a:rPr lang="fr-FR" sz="1600" dirty="0"/>
              <a:t>bénéficié du premier volet du fonds </a:t>
            </a:r>
            <a:endParaRPr lang="fr-FR" sz="1600" dirty="0" smtClean="0"/>
          </a:p>
          <a:p>
            <a:r>
              <a:rPr lang="fr-FR" sz="1600" dirty="0" smtClean="0"/>
              <a:t>emploient</a:t>
            </a:r>
            <a:r>
              <a:rPr lang="fr-FR" sz="1600" dirty="0"/>
              <a:t>, au 1er mars 2020, au moins un salarié </a:t>
            </a:r>
            <a:r>
              <a:rPr lang="fr-FR" sz="1600" dirty="0" smtClean="0"/>
              <a:t>en CDI ou en CDD</a:t>
            </a:r>
            <a:endParaRPr lang="fr-FR" sz="1600" dirty="0"/>
          </a:p>
          <a:p>
            <a:r>
              <a:rPr lang="fr-FR" sz="1600" dirty="0" smtClean="0"/>
              <a:t>se </a:t>
            </a:r>
            <a:r>
              <a:rPr lang="fr-FR" sz="1600" dirty="0"/>
              <a:t>trouvent dans l'impossibilité de régler leurs dettes exigibles dans les </a:t>
            </a:r>
            <a:r>
              <a:rPr lang="fr-FR" sz="1600" dirty="0" smtClean="0"/>
              <a:t>30 </a:t>
            </a:r>
            <a:r>
              <a:rPr lang="fr-FR" sz="1600" dirty="0"/>
              <a:t>jours </a:t>
            </a:r>
            <a:endParaRPr lang="fr-FR" sz="1600" dirty="0"/>
          </a:p>
          <a:p>
            <a:r>
              <a:rPr lang="fr-FR" sz="1600" dirty="0" smtClean="0"/>
              <a:t>ont </a:t>
            </a:r>
            <a:r>
              <a:rPr lang="fr-FR" sz="1600" dirty="0"/>
              <a:t>vu leur demande d'un prêt de trésorerie faite depuis le </a:t>
            </a:r>
            <a:r>
              <a:rPr lang="fr-FR" sz="1600" dirty="0" smtClean="0"/>
              <a:t>1/03/20</a:t>
            </a:r>
            <a:r>
              <a:rPr lang="fr-FR" sz="1600" dirty="0"/>
              <a:t>, auprès d'une banque dont elles étaient clientes à cette date, refusée ou restée sans réponse passé un délai de dix jours</a:t>
            </a:r>
            <a:r>
              <a:rPr lang="fr-FR" sz="1600" dirty="0" smtClean="0"/>
              <a:t>.</a:t>
            </a:r>
          </a:p>
          <a:p>
            <a:r>
              <a:rPr lang="fr-FR" sz="1600" dirty="0" smtClean="0"/>
              <a:t>Accessible sur le portail </a:t>
            </a:r>
            <a:r>
              <a:rPr lang="fr-FR" sz="1600" dirty="0"/>
              <a:t>numérique dédié de La Région Guadeloupe</a:t>
            </a:r>
          </a:p>
          <a:p>
            <a:endParaRPr lang="fr-FR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970" y="103267"/>
            <a:ext cx="1146175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952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FONDS REGIONAL D’URGENCE «Solidarité </a:t>
            </a:r>
            <a:r>
              <a:rPr lang="fr-FR" dirty="0"/>
              <a:t>région Guadeloupe »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5 millions €</a:t>
            </a: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4283969" y="260648"/>
            <a:ext cx="4326632" cy="5904656"/>
          </a:xfrm>
        </p:spPr>
        <p:txBody>
          <a:bodyPr>
            <a:normAutofit fontScale="62500" lnSpcReduction="20000"/>
          </a:bodyPr>
          <a:lstStyle/>
          <a:p>
            <a:pPr marL="342900" marR="136525" lvl="0" indent="-342900" algn="just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v"/>
              <a:tabLst>
                <a:tab pos="450215" algn="l"/>
              </a:tabLst>
            </a:pPr>
            <a:r>
              <a:rPr lang="fr-FR" sz="2400" b="1" dirty="0" smtClean="0">
                <a:latin typeface="Times New Roman"/>
                <a:ea typeface="Times New Roman"/>
              </a:rPr>
              <a:t>pour </a:t>
            </a:r>
            <a:r>
              <a:rPr lang="fr-FR" sz="2400" b="1" dirty="0">
                <a:latin typeface="Times New Roman"/>
                <a:ea typeface="Times New Roman"/>
              </a:rPr>
              <a:t>les entreprises individuelles et les entreprises individuelles à responsabilité limité (EIRL</a:t>
            </a:r>
            <a:r>
              <a:rPr lang="fr-FR" sz="2400" b="1" dirty="0" smtClean="0">
                <a:latin typeface="Times New Roman"/>
                <a:ea typeface="Times New Roman"/>
              </a:rPr>
              <a:t>).</a:t>
            </a:r>
          </a:p>
          <a:p>
            <a:pPr marL="457200" marR="136525" lvl="0" indent="-457200" algn="just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v"/>
              <a:tabLst>
                <a:tab pos="450215" algn="l"/>
              </a:tabLst>
            </a:pPr>
            <a:endParaRPr lang="fr-FR" sz="3200" dirty="0">
              <a:latin typeface="Times New Roman"/>
              <a:ea typeface="Times New Roman"/>
            </a:endParaRPr>
          </a:p>
          <a:p>
            <a:pPr marL="342900" marR="136525" indent="-342900" algn="just">
              <a:spcAft>
                <a:spcPts val="0"/>
              </a:spcAft>
              <a:buFont typeface="Wingdings" pitchFamily="2" charset="2"/>
              <a:buChar char="v"/>
              <a:tabLst>
                <a:tab pos="450215" algn="l"/>
              </a:tabLst>
            </a:pPr>
            <a:r>
              <a:rPr lang="fr-FR" sz="2400" dirty="0" smtClean="0">
                <a:latin typeface="Times New Roman"/>
                <a:ea typeface="Times New Roman"/>
              </a:rPr>
              <a:t>attribution </a:t>
            </a:r>
            <a:r>
              <a:rPr lang="fr-FR" sz="2400" dirty="0">
                <a:latin typeface="Times New Roman"/>
                <a:ea typeface="Times New Roman"/>
              </a:rPr>
              <a:t>d’avance remboursable</a:t>
            </a:r>
            <a:r>
              <a:rPr lang="fr-FR" sz="2400" b="1" dirty="0">
                <a:latin typeface="Times New Roman"/>
                <a:ea typeface="Times New Roman"/>
              </a:rPr>
              <a:t> sans garantie et à taux zéro pour un montant maximum </a:t>
            </a:r>
            <a:r>
              <a:rPr lang="fr-FR" sz="2400" dirty="0">
                <a:latin typeface="Times New Roman"/>
                <a:ea typeface="Times New Roman"/>
              </a:rPr>
              <a:t>de </a:t>
            </a:r>
            <a:r>
              <a:rPr lang="fr-FR" sz="2400" dirty="0" smtClean="0">
                <a:latin typeface="Times New Roman"/>
                <a:ea typeface="Times New Roman"/>
              </a:rPr>
              <a:t>quinze</a:t>
            </a:r>
            <a:r>
              <a:rPr lang="fr-FR" sz="2400" b="1" dirty="0" smtClean="0">
                <a:latin typeface="Times New Roman"/>
                <a:ea typeface="Times New Roman"/>
              </a:rPr>
              <a:t>  </a:t>
            </a:r>
            <a:r>
              <a:rPr lang="fr-FR" sz="2400" b="1" dirty="0">
                <a:latin typeface="Times New Roman"/>
                <a:ea typeface="Times New Roman"/>
              </a:rPr>
              <a:t>mille euro</a:t>
            </a:r>
            <a:r>
              <a:rPr lang="fr-FR" sz="2400" dirty="0">
                <a:latin typeface="Times New Roman"/>
                <a:ea typeface="Times New Roman"/>
              </a:rPr>
              <a:t> ( </a:t>
            </a:r>
            <a:r>
              <a:rPr lang="fr-FR" sz="2400" dirty="0" smtClean="0">
                <a:latin typeface="Times New Roman"/>
                <a:ea typeface="Times New Roman"/>
              </a:rPr>
              <a:t>15</a:t>
            </a:r>
            <a:r>
              <a:rPr lang="fr-FR" sz="2400" dirty="0">
                <a:latin typeface="Times New Roman"/>
                <a:ea typeface="Times New Roman"/>
              </a:rPr>
              <a:t> 000 €)  par entreprise, correspondant à 12,5% du chiffre d’affaires réalisé en 2018 , et pour les entreprises nouvellement créées, 12,5% du chiffre d’affaires réalisé depuis le début de l’activité, sans excéder </a:t>
            </a:r>
            <a:r>
              <a:rPr lang="fr-FR" sz="2400" dirty="0" smtClean="0">
                <a:latin typeface="Times New Roman"/>
                <a:ea typeface="Times New Roman"/>
              </a:rPr>
              <a:t>1an</a:t>
            </a:r>
          </a:p>
          <a:p>
            <a:pPr marL="342900" marR="136525" indent="-342900" algn="just">
              <a:spcAft>
                <a:spcPts val="0"/>
              </a:spcAft>
              <a:buFont typeface="Wingdings" pitchFamily="2" charset="2"/>
              <a:buChar char="v"/>
              <a:tabLst>
                <a:tab pos="450215" algn="l"/>
              </a:tabLst>
            </a:pPr>
            <a:endParaRPr lang="fr-FR" sz="2400" dirty="0" smtClean="0">
              <a:latin typeface="Times New Roman"/>
              <a:ea typeface="Times New Roman"/>
            </a:endParaRPr>
          </a:p>
          <a:p>
            <a:pPr marL="342900" marR="136525" indent="-342900" algn="just">
              <a:spcAft>
                <a:spcPts val="0"/>
              </a:spcAft>
              <a:buFont typeface="Wingdings" pitchFamily="2" charset="2"/>
              <a:buChar char="v"/>
              <a:tabLst>
                <a:tab pos="450215" algn="l"/>
              </a:tabLst>
            </a:pPr>
            <a:r>
              <a:rPr lang="fr-FR" sz="2400" dirty="0" smtClean="0">
                <a:latin typeface="Times New Roman"/>
                <a:ea typeface="Times New Roman"/>
              </a:rPr>
              <a:t>Cette </a:t>
            </a:r>
            <a:r>
              <a:rPr lang="fr-FR" sz="2400" dirty="0">
                <a:latin typeface="Times New Roman"/>
                <a:ea typeface="Times New Roman"/>
              </a:rPr>
              <a:t>avance sera remboursable sur une durée de 5 ans avec un différé de remboursement de deux ans. </a:t>
            </a:r>
            <a:endParaRPr lang="fr-FR" sz="2400" dirty="0" smtClean="0">
              <a:latin typeface="Times New Roman"/>
              <a:ea typeface="Times New Roman"/>
            </a:endParaRPr>
          </a:p>
          <a:p>
            <a:pPr marL="342900" marR="136525" indent="-342900" algn="just">
              <a:spcAft>
                <a:spcPts val="0"/>
              </a:spcAft>
              <a:buFont typeface="Wingdings" pitchFamily="2" charset="2"/>
              <a:buChar char="v"/>
              <a:tabLst>
                <a:tab pos="450215" algn="l"/>
              </a:tabLst>
            </a:pPr>
            <a:endParaRPr lang="fr-FR" sz="2400" dirty="0" smtClean="0">
              <a:latin typeface="Times New Roman"/>
              <a:ea typeface="Times New Roman"/>
            </a:endParaRPr>
          </a:p>
          <a:p>
            <a:pPr marL="342900" marR="136525" indent="-342900" algn="just">
              <a:spcAft>
                <a:spcPts val="0"/>
              </a:spcAft>
              <a:buFont typeface="Wingdings" pitchFamily="2" charset="2"/>
              <a:buChar char="v"/>
              <a:tabLst>
                <a:tab pos="450215" algn="l"/>
              </a:tabLst>
            </a:pPr>
            <a:r>
              <a:rPr lang="fr-FR" sz="2400" dirty="0" smtClean="0">
                <a:latin typeface="Times New Roman"/>
                <a:ea typeface="Times New Roman"/>
              </a:rPr>
              <a:t>Le </a:t>
            </a:r>
            <a:r>
              <a:rPr lang="fr-FR" sz="2400" dirty="0">
                <a:latin typeface="Times New Roman"/>
                <a:ea typeface="Times New Roman"/>
              </a:rPr>
              <a:t>montant de l’avance varie entre 3  000 € et 15 000 € maximum. </a:t>
            </a:r>
            <a:endParaRPr lang="fr-FR" sz="2400" dirty="0" smtClean="0">
              <a:latin typeface="Times New Roman"/>
              <a:ea typeface="Times New Roman"/>
            </a:endParaRPr>
          </a:p>
          <a:p>
            <a:pPr marL="342900" marR="136525" indent="-342900" algn="just">
              <a:spcAft>
                <a:spcPts val="0"/>
              </a:spcAft>
              <a:buFont typeface="Wingdings" pitchFamily="2" charset="2"/>
              <a:buChar char="v"/>
              <a:tabLst>
                <a:tab pos="450215" algn="l"/>
              </a:tabLst>
            </a:pPr>
            <a:endParaRPr lang="fr-FR" sz="2400" dirty="0" smtClean="0">
              <a:latin typeface="Times New Roman"/>
              <a:ea typeface="Times New Roman"/>
            </a:endParaRPr>
          </a:p>
          <a:p>
            <a:pPr marL="342900" marR="136525" indent="-342900" algn="just">
              <a:spcAft>
                <a:spcPts val="0"/>
              </a:spcAft>
              <a:buFont typeface="Wingdings" pitchFamily="2" charset="2"/>
              <a:buChar char="v"/>
              <a:tabLst>
                <a:tab pos="450215" algn="l"/>
              </a:tabLst>
            </a:pPr>
            <a:r>
              <a:rPr lang="fr-FR" sz="2400" dirty="0" smtClean="0">
                <a:latin typeface="Times New Roman"/>
                <a:ea typeface="Times New Roman"/>
              </a:rPr>
              <a:t>Tous </a:t>
            </a:r>
            <a:r>
              <a:rPr lang="fr-FR" sz="2400" dirty="0">
                <a:latin typeface="Times New Roman"/>
                <a:ea typeface="Times New Roman"/>
              </a:rPr>
              <a:t>les secteurs d’activités sont éligibles à l’exception de la pêche, l’agriculture et les autres activités non éligibles aux aides de </a:t>
            </a:r>
            <a:r>
              <a:rPr lang="fr-FR" sz="2400" dirty="0" err="1">
                <a:latin typeface="Times New Roman"/>
                <a:ea typeface="Times New Roman"/>
              </a:rPr>
              <a:t>minimis</a:t>
            </a:r>
            <a:r>
              <a:rPr lang="fr-FR" sz="2400" dirty="0">
                <a:latin typeface="Times New Roman"/>
                <a:ea typeface="Times New Roman"/>
              </a:rPr>
              <a:t>. </a:t>
            </a:r>
            <a:endParaRPr lang="fr-FR" sz="2400" dirty="0" smtClean="0">
              <a:latin typeface="Times New Roman"/>
              <a:ea typeface="Times New Roman"/>
            </a:endParaRPr>
          </a:p>
          <a:p>
            <a:pPr marL="0" marR="136525" indent="0" algn="just">
              <a:spcAft>
                <a:spcPts val="0"/>
              </a:spcAft>
              <a:buNone/>
              <a:tabLst>
                <a:tab pos="450215" algn="l"/>
              </a:tabLst>
            </a:pPr>
            <a:endParaRPr lang="fr-FR" sz="2400" dirty="0" smtClean="0">
              <a:latin typeface="Times New Roman"/>
              <a:ea typeface="Times New Roman"/>
            </a:endParaRPr>
          </a:p>
          <a:p>
            <a:pPr marL="342900" marR="136525" indent="-342900" algn="just">
              <a:spcAft>
                <a:spcPts val="0"/>
              </a:spcAft>
              <a:buFont typeface="Wingdings" pitchFamily="2" charset="2"/>
              <a:buChar char="v"/>
              <a:tabLst>
                <a:tab pos="450215" algn="l"/>
              </a:tabLst>
            </a:pPr>
            <a:r>
              <a:rPr lang="fr-FR" sz="2400" dirty="0" smtClean="0">
                <a:latin typeface="Times New Roman"/>
                <a:ea typeface="Times New Roman"/>
              </a:rPr>
              <a:t>Portail régional avec formulaire de demande de subvention simplifié</a:t>
            </a:r>
            <a:endParaRPr lang="fr-FR" sz="3200" dirty="0">
              <a:latin typeface="Times New Roman"/>
              <a:ea typeface="Times New Roman"/>
            </a:endParaRPr>
          </a:p>
          <a:p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half" idx="2"/>
          </p:nvPr>
        </p:nvSpPr>
        <p:spPr>
          <a:xfrm>
            <a:off x="1143525" y="3477417"/>
            <a:ext cx="3388660" cy="2139518"/>
          </a:xfrm>
        </p:spPr>
        <p:txBody>
          <a:bodyPr/>
          <a:lstStyle/>
          <a:p>
            <a:r>
              <a:rPr lang="fr-FR" sz="1800" dirty="0" smtClean="0"/>
              <a:t>A</a:t>
            </a:r>
            <a:r>
              <a:rPr lang="fr-FR" dirty="0" smtClean="0"/>
              <a:t> </a:t>
            </a:r>
            <a:r>
              <a:rPr lang="fr-FR" sz="1800" dirty="0" smtClean="0"/>
              <a:t>partir du 20/04/2020</a:t>
            </a:r>
            <a:endParaRPr lang="fr-FR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68" y="5229200"/>
            <a:ext cx="1146175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673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60897" cy="1258493"/>
          </a:xfrm>
        </p:spPr>
        <p:txBody>
          <a:bodyPr/>
          <a:lstStyle/>
          <a:p>
            <a:r>
              <a:rPr lang="fr-FR" dirty="0" smtClean="0"/>
              <a:t>POUR LA RELANCE </a:t>
            </a:r>
            <a:r>
              <a:rPr lang="fr-FR" dirty="0" smtClean="0">
                <a:sym typeface="Symbol"/>
              </a:rPr>
              <a:t>LE</a:t>
            </a:r>
            <a:r>
              <a:rPr lang="fr-FR" dirty="0" smtClean="0"/>
              <a:t> FONDS REGIONAL DE GARANTIE</a:t>
            </a:r>
            <a:br>
              <a:rPr lang="fr-FR" dirty="0" smtClean="0"/>
            </a:br>
            <a:r>
              <a:rPr lang="fr-FR" dirty="0" smtClean="0"/>
              <a:t>10 millions €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55977" y="731520"/>
            <a:ext cx="4254624" cy="489473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10 M€ de fonds régionaux immédiatement mobilisables dans le cadre du «Fonds régional de Garantie» pour les prêts </a:t>
            </a:r>
            <a:r>
              <a:rPr lang="fr-FR" dirty="0" smtClean="0"/>
              <a:t>bancaires</a:t>
            </a:r>
          </a:p>
          <a:p>
            <a:r>
              <a:rPr lang="fr-FR" dirty="0" smtClean="0"/>
              <a:t>En </a:t>
            </a:r>
            <a:r>
              <a:rPr lang="fr-FR" dirty="0"/>
              <a:t>accord avec la banque publique d’investissement (BPI), la Région a décidé d’adapter le FRG en portant à 80% (au lieu de 70 %) le montant maximum de la garantie. </a:t>
            </a:r>
            <a:endParaRPr lang="fr-FR" dirty="0" smtClean="0"/>
          </a:p>
          <a:p>
            <a:r>
              <a:rPr lang="fr-FR" dirty="0" smtClean="0"/>
              <a:t>Votre </a:t>
            </a:r>
            <a:r>
              <a:rPr lang="fr-FR" dirty="0"/>
              <a:t>banque est votre premier interlocuteur.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30" y="4725144"/>
            <a:ext cx="1146175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978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3816424" cy="1440160"/>
          </a:xfrm>
        </p:spPr>
        <p:txBody>
          <a:bodyPr/>
          <a:lstStyle/>
          <a:p>
            <a:r>
              <a:rPr lang="fr-FR" dirty="0" smtClean="0"/>
              <a:t> POUR LA RELANCE</a:t>
            </a:r>
            <a:r>
              <a:rPr lang="fr-FR" dirty="0" smtClean="0">
                <a:sym typeface="Symbol"/>
              </a:rPr>
              <a:t></a:t>
            </a:r>
            <a:r>
              <a:rPr lang="fr-FR" dirty="0" smtClean="0"/>
              <a:t> LE PRÊT REBOND</a:t>
            </a:r>
            <a:br>
              <a:rPr lang="fr-FR" dirty="0" smtClean="0"/>
            </a:br>
            <a:r>
              <a:rPr lang="fr-FR" dirty="0" smtClean="0"/>
              <a:t>5 millions €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93515" y="404664"/>
            <a:ext cx="4017085" cy="5221586"/>
          </a:xfrm>
        </p:spPr>
        <p:txBody>
          <a:bodyPr>
            <a:normAutofit fontScale="92500"/>
          </a:bodyPr>
          <a:lstStyle/>
          <a:p>
            <a:pPr lvl="0"/>
            <a:r>
              <a:rPr lang="fr-FR" dirty="0"/>
              <a:t>permet aux PME de bénéficier d’un prêt à taux zéro de 10 000 à 300 000 €</a:t>
            </a:r>
            <a:r>
              <a:rPr lang="fr-FR" dirty="0" smtClean="0"/>
              <a:t>.</a:t>
            </a:r>
          </a:p>
          <a:p>
            <a:pPr lvl="0"/>
            <a:r>
              <a:rPr lang="fr-FR" dirty="0" smtClean="0"/>
              <a:t>Différé de 2 ans</a:t>
            </a:r>
          </a:p>
          <a:p>
            <a:pPr lvl="0"/>
            <a:r>
              <a:rPr lang="fr-FR" dirty="0" smtClean="0"/>
              <a:t>Remboursement su r 7 ans</a:t>
            </a:r>
          </a:p>
          <a:p>
            <a:pPr lvl="0"/>
            <a:r>
              <a:rPr lang="fr-FR" dirty="0" smtClean="0"/>
              <a:t> </a:t>
            </a:r>
            <a:r>
              <a:rPr lang="fr-FR" dirty="0"/>
              <a:t>Votre banque est votre premier interlocuteur et ensuite </a:t>
            </a:r>
            <a:r>
              <a:rPr lang="fr-FR" dirty="0" err="1"/>
              <a:t>Bpifrance</a:t>
            </a:r>
            <a:r>
              <a:rPr lang="fr-FR" dirty="0"/>
              <a:t> au </a:t>
            </a:r>
            <a:r>
              <a:rPr lang="fr-FR" b="1" dirty="0"/>
              <a:t>N° VERT 0 969 370 240 ou au 0690 28 90 60 </a:t>
            </a:r>
            <a:r>
              <a:rPr lang="fr-FR" dirty="0"/>
              <a:t>ou déposez votre demande sur le site</a:t>
            </a:r>
            <a:r>
              <a:rPr lang="fr-FR" u="sng" dirty="0">
                <a:hlinkClick r:id="rId2"/>
              </a:rPr>
              <a:t> bpifrance.fr</a:t>
            </a:r>
            <a:r>
              <a:rPr lang="fr-FR" dirty="0">
                <a:hlinkClick r:id="rId2"/>
              </a:rPr>
              <a:t> </a:t>
            </a:r>
            <a:endParaRPr lang="fr-FR" dirty="0" smtClean="0"/>
          </a:p>
          <a:p>
            <a:pPr lvl="0"/>
            <a:r>
              <a:rPr lang="fr-FR" dirty="0" smtClean="0"/>
              <a:t>Les </a:t>
            </a:r>
            <a:r>
              <a:rPr lang="fr-FR" dirty="0"/>
              <a:t>modalités opérationnelles de mise en œuvre sont en cours de précision.</a:t>
            </a: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En cours de finalisation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146175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806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Contact:</a:t>
            </a:r>
            <a:br>
              <a:rPr lang="fr-FR" dirty="0" smtClean="0"/>
            </a:br>
            <a:r>
              <a:rPr lang="fr-FR" sz="3200" dirty="0" smtClean="0"/>
              <a:t>dgeco.covid19@cr-guadeloupe.fr</a:t>
            </a:r>
            <a:endParaRPr lang="fr-FR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1146175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77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llag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illag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llag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710</TotalTime>
  <Words>305</Words>
  <Application>Microsoft Office PowerPoint</Application>
  <PresentationFormat>Affichage à l'écran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Sillage</vt:lpstr>
      <vt:lpstr>COVID 19 MESURES REGIONALES D’ACCOMPAGNEMENT ECONOMIQUE</vt:lpstr>
      <vt:lpstr>Présentation PowerPoint</vt:lpstr>
      <vt:lpstr>* 2 types de structure:  les petites structures plus fragiles économiquement,  les structures plus solides, bancables (hôtels,..)  * 2 phases: 1ère phase: Mesures d’urgence liées à la cessation de l’activité - le fonds national de solidarité volets 1 et 2 - Le fonds régional d’urgence TPE 2ème phase: mesures de relance au moment de la reprise de l’activité - le fonds régional de garantie  - Le prêt rebond </vt:lpstr>
      <vt:lpstr>Présentation PowerPoint</vt:lpstr>
      <vt:lpstr>Présentation PowerPoint</vt:lpstr>
      <vt:lpstr>LE FONDS REGIONAL D’URGENCE «Solidarité région Guadeloupe »  5 millions €</vt:lpstr>
      <vt:lpstr>POUR LA RELANCE LE FONDS REGIONAL DE GARANTIE 10 millions €</vt:lpstr>
      <vt:lpstr> POUR LA RELANCE LE PRÊT REBOND 5 millions €</vt:lpstr>
      <vt:lpstr>Contact: dgeco.covid19@cr-guadeloupe.fr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 19 MESURES REGIONALES D’ACCOMPAGNEMENT ECONOMIQUE</dc:title>
  <dc:creator>Agathe VINCENOT</dc:creator>
  <cp:lastModifiedBy>Agathe VINCENOT</cp:lastModifiedBy>
  <cp:revision>18</cp:revision>
  <dcterms:created xsi:type="dcterms:W3CDTF">2020-04-15T01:14:01Z</dcterms:created>
  <dcterms:modified xsi:type="dcterms:W3CDTF">2020-04-15T13:07:14Z</dcterms:modified>
</cp:coreProperties>
</file>