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Default Extension="png" ContentType="image/png"/>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3" r:id="rId1"/>
    <p:sldMasterId id="2147483658" r:id="rId2"/>
    <p:sldMasterId id="2147483675" r:id="rId3"/>
  </p:sldMasterIdLst>
  <p:notesMasterIdLst>
    <p:notesMasterId r:id="rId20"/>
  </p:notesMasterIdLst>
  <p:sldIdLst>
    <p:sldId id="265" r:id="rId4"/>
    <p:sldId id="280" r:id="rId5"/>
    <p:sldId id="268" r:id="rId6"/>
    <p:sldId id="287" r:id="rId7"/>
    <p:sldId id="288" r:id="rId8"/>
    <p:sldId id="298" r:id="rId9"/>
    <p:sldId id="289" r:id="rId10"/>
    <p:sldId id="299" r:id="rId11"/>
    <p:sldId id="291" r:id="rId12"/>
    <p:sldId id="292" r:id="rId13"/>
    <p:sldId id="293" r:id="rId14"/>
    <p:sldId id="281" r:id="rId15"/>
    <p:sldId id="273" r:id="rId16"/>
    <p:sldId id="295" r:id="rId17"/>
    <p:sldId id="296" r:id="rId18"/>
    <p:sldId id="277" r:id="rId19"/>
  </p:sldIdLst>
  <p:sldSz cx="9144000" cy="5143500" type="screen16x9"/>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73CFF"/>
    <a:srgbClr val="00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747" autoAdjust="0"/>
  </p:normalViewPr>
  <p:slideViewPr>
    <p:cSldViewPr snapToGrid="0" snapToObjects="1" showGuides="1">
      <p:cViewPr>
        <p:scale>
          <a:sx n="90" d="100"/>
          <a:sy n="90" d="100"/>
        </p:scale>
        <p:origin x="-62" y="91"/>
      </p:cViewPr>
      <p:guideLst>
        <p:guide orient="horz" pos="1620"/>
        <p:guide pos="2844"/>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1BD689-8251-4375-9155-356C317CB857}" type="datetimeFigureOut">
              <a:rPr lang="fr-FR" smtClean="0"/>
              <a:pPr/>
              <a:t>15/04/2020</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E15875-8488-4271-9E58-B0F8EEAC1DE4}" type="slidenum">
              <a:rPr lang="fr-FR" smtClean="0"/>
              <a:pPr/>
              <a:t>‹N°›</a:t>
            </a:fld>
            <a:endParaRPr lang="fr-FR"/>
          </a:p>
        </p:txBody>
      </p:sp>
    </p:spTree>
    <p:extLst>
      <p:ext uri="{BB962C8B-B14F-4D97-AF65-F5344CB8AC3E}">
        <p14:creationId xmlns="" xmlns:p14="http://schemas.microsoft.com/office/powerpoint/2010/main" val="2876488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Comme en mars, les entreprises qui subissent des difficultés financières liées à la crise sanitaire auront la possibilité de demander un report de leurs échéances d’impôts directs d'avril. 	</a:t>
            </a:r>
          </a:p>
          <a:p>
            <a:endParaRPr lang="fr-FR" dirty="0"/>
          </a:p>
        </p:txBody>
      </p:sp>
      <p:sp>
        <p:nvSpPr>
          <p:cNvPr id="4" name="Espace réservé du numéro de diapositive 3"/>
          <p:cNvSpPr>
            <a:spLocks noGrp="1"/>
          </p:cNvSpPr>
          <p:nvPr>
            <p:ph type="sldNum" sz="quarter" idx="10"/>
          </p:nvPr>
        </p:nvSpPr>
        <p:spPr/>
        <p:txBody>
          <a:bodyPr/>
          <a:lstStyle/>
          <a:p>
            <a:fld id="{F9E15875-8488-4271-9E58-B0F8EEAC1DE4}" type="slidenum">
              <a:rPr lang="fr-FR" smtClean="0"/>
              <a:pPr/>
              <a:t>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Comme en mars, les entreprises qui subissent des difficultés financières liées à la crise sanitaire auront la possibilité de demander un report de leurs échéances d’impôts directs d'avril. 	</a:t>
            </a:r>
          </a:p>
          <a:p>
            <a:endParaRPr lang="fr-FR" dirty="0"/>
          </a:p>
        </p:txBody>
      </p:sp>
      <p:sp>
        <p:nvSpPr>
          <p:cNvPr id="4" name="Espace réservé du numéro de diapositive 3"/>
          <p:cNvSpPr>
            <a:spLocks noGrp="1"/>
          </p:cNvSpPr>
          <p:nvPr>
            <p:ph type="sldNum" sz="quarter" idx="10"/>
          </p:nvPr>
        </p:nvSpPr>
        <p:spPr/>
        <p:txBody>
          <a:bodyPr/>
          <a:lstStyle/>
          <a:p>
            <a:fld id="{F9E15875-8488-4271-9E58-B0F8EEAC1DE4}" type="slidenum">
              <a:rPr lang="fr-FR" smtClean="0"/>
              <a:pPr/>
              <a:t>4</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Comme en mars, les entreprises qui subissent des difficultés financières liées à la crise sanitaire auront la possibilité de demander un report de leurs échéances d’impôts directs d'avril. 	</a:t>
            </a:r>
          </a:p>
          <a:p>
            <a:endParaRPr lang="fr-FR" dirty="0"/>
          </a:p>
        </p:txBody>
      </p:sp>
      <p:sp>
        <p:nvSpPr>
          <p:cNvPr id="4" name="Espace réservé du numéro de diapositive 3"/>
          <p:cNvSpPr>
            <a:spLocks noGrp="1"/>
          </p:cNvSpPr>
          <p:nvPr>
            <p:ph type="sldNum" sz="quarter" idx="10"/>
          </p:nvPr>
        </p:nvSpPr>
        <p:spPr/>
        <p:txBody>
          <a:bodyPr/>
          <a:lstStyle/>
          <a:p>
            <a:fld id="{F9E15875-8488-4271-9E58-B0F8EEAC1DE4}" type="slidenum">
              <a:rPr lang="fr-FR" smtClean="0"/>
              <a:pPr/>
              <a:t>5</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Comme en mars, les entreprises qui subissent des difficultés financières liées à la crise sanitaire auront la possibilité de demander un report de leurs échéances d’impôts directs d'avril. 	</a:t>
            </a:r>
          </a:p>
          <a:p>
            <a:endParaRPr lang="fr-FR" dirty="0"/>
          </a:p>
        </p:txBody>
      </p:sp>
      <p:sp>
        <p:nvSpPr>
          <p:cNvPr id="4" name="Espace réservé du numéro de diapositive 3"/>
          <p:cNvSpPr>
            <a:spLocks noGrp="1"/>
          </p:cNvSpPr>
          <p:nvPr>
            <p:ph type="sldNum" sz="quarter" idx="10"/>
          </p:nvPr>
        </p:nvSpPr>
        <p:spPr/>
        <p:txBody>
          <a:bodyPr/>
          <a:lstStyle/>
          <a:p>
            <a:fld id="{F9E15875-8488-4271-9E58-B0F8EEAC1DE4}" type="slidenum">
              <a:rPr lang="fr-FR" smtClean="0"/>
              <a:pPr/>
              <a:t>6</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Comme en mars, les entreprises qui subissent des difficultés financières liées à la crise sanitaire auront la possibilité de demander un report de leurs échéances d’impôts directs d'avril. 	</a:t>
            </a:r>
          </a:p>
          <a:p>
            <a:endParaRPr lang="fr-FR" dirty="0"/>
          </a:p>
        </p:txBody>
      </p:sp>
      <p:sp>
        <p:nvSpPr>
          <p:cNvPr id="4" name="Espace réservé du numéro de diapositive 3"/>
          <p:cNvSpPr>
            <a:spLocks noGrp="1"/>
          </p:cNvSpPr>
          <p:nvPr>
            <p:ph type="sldNum" sz="quarter" idx="10"/>
          </p:nvPr>
        </p:nvSpPr>
        <p:spPr/>
        <p:txBody>
          <a:bodyPr/>
          <a:lstStyle/>
          <a:p>
            <a:fld id="{F9E15875-8488-4271-9E58-B0F8EEAC1DE4}" type="slidenum">
              <a:rPr lang="fr-FR" smtClean="0"/>
              <a:pPr/>
              <a:t>7</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Comme en mars, les entreprises qui subissent des difficultés financières liées à la crise sanitaire auront la possibilité de demander un report de leurs échéances d’impôts directs d'avril. 	</a:t>
            </a:r>
          </a:p>
          <a:p>
            <a:endParaRPr lang="fr-FR" dirty="0"/>
          </a:p>
        </p:txBody>
      </p:sp>
      <p:sp>
        <p:nvSpPr>
          <p:cNvPr id="4" name="Espace réservé du numéro de diapositive 3"/>
          <p:cNvSpPr>
            <a:spLocks noGrp="1"/>
          </p:cNvSpPr>
          <p:nvPr>
            <p:ph type="sldNum" sz="quarter" idx="10"/>
          </p:nvPr>
        </p:nvSpPr>
        <p:spPr/>
        <p:txBody>
          <a:bodyPr/>
          <a:lstStyle/>
          <a:p>
            <a:fld id="{F9E15875-8488-4271-9E58-B0F8EEAC1DE4}" type="slidenum">
              <a:rPr lang="fr-FR" smtClean="0"/>
              <a:pPr/>
              <a:t>8</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Comme en mars, les entreprises qui subissent des difficultés financières liées à la crise sanitaire auront la possibilité de demander un report de leurs échéances d’impôts directs d'avril. 	</a:t>
            </a:r>
          </a:p>
          <a:p>
            <a:endParaRPr lang="fr-FR" dirty="0"/>
          </a:p>
        </p:txBody>
      </p:sp>
      <p:sp>
        <p:nvSpPr>
          <p:cNvPr id="4" name="Espace réservé du numéro de diapositive 3"/>
          <p:cNvSpPr>
            <a:spLocks noGrp="1"/>
          </p:cNvSpPr>
          <p:nvPr>
            <p:ph type="sldNum" sz="quarter" idx="10"/>
          </p:nvPr>
        </p:nvSpPr>
        <p:spPr/>
        <p:txBody>
          <a:bodyPr/>
          <a:lstStyle/>
          <a:p>
            <a:fld id="{F9E15875-8488-4271-9E58-B0F8EEAC1DE4}" type="slidenum">
              <a:rPr lang="fr-FR" smtClean="0"/>
              <a:pPr/>
              <a:t>9</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Comme en mars, les entreprises qui subissent des difficultés financières liées à la crise sanitaire auront la possibilité de demander un report de leurs échéances d’impôts directs d'avril. 	</a:t>
            </a:r>
          </a:p>
          <a:p>
            <a:endParaRPr lang="fr-FR" dirty="0"/>
          </a:p>
        </p:txBody>
      </p:sp>
      <p:sp>
        <p:nvSpPr>
          <p:cNvPr id="4" name="Espace réservé du numéro de diapositive 3"/>
          <p:cNvSpPr>
            <a:spLocks noGrp="1"/>
          </p:cNvSpPr>
          <p:nvPr>
            <p:ph type="sldNum" sz="quarter" idx="10"/>
          </p:nvPr>
        </p:nvSpPr>
        <p:spPr/>
        <p:txBody>
          <a:bodyPr/>
          <a:lstStyle/>
          <a:p>
            <a:fld id="{F9E15875-8488-4271-9E58-B0F8EEAC1DE4}" type="slidenum">
              <a:rPr lang="fr-FR" smtClean="0"/>
              <a:pPr/>
              <a:t>10</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Comme en mars, les entreprises qui subissent des difficultés financières liées à la crise sanitaire auront la possibilité de demander un report de leurs échéances d’impôts directs d'avril. 	</a:t>
            </a:r>
          </a:p>
          <a:p>
            <a:endParaRPr lang="fr-FR" dirty="0"/>
          </a:p>
        </p:txBody>
      </p:sp>
      <p:sp>
        <p:nvSpPr>
          <p:cNvPr id="4" name="Espace réservé du numéro de diapositive 3"/>
          <p:cNvSpPr>
            <a:spLocks noGrp="1"/>
          </p:cNvSpPr>
          <p:nvPr>
            <p:ph type="sldNum" sz="quarter" idx="10"/>
          </p:nvPr>
        </p:nvSpPr>
        <p:spPr/>
        <p:txBody>
          <a:bodyPr/>
          <a:lstStyle/>
          <a:p>
            <a:fld id="{F9E15875-8488-4271-9E58-B0F8EEAC1DE4}" type="slidenum">
              <a:rPr lang="fr-FR" smtClean="0"/>
              <a:pPr/>
              <a:t>11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de garde">
    <p:spTree>
      <p:nvGrpSpPr>
        <p:cNvPr id="1" name=""/>
        <p:cNvGrpSpPr/>
        <p:nvPr/>
      </p:nvGrpSpPr>
      <p:grpSpPr>
        <a:xfrm>
          <a:off x="0" y="0"/>
          <a:ext cx="0" cy="0"/>
          <a:chOff x="0" y="0"/>
          <a:chExt cx="0" cy="0"/>
        </a:xfrm>
      </p:grpSpPr>
      <p:sp>
        <p:nvSpPr>
          <p:cNvPr id="12" name="Titre 1"/>
          <p:cNvSpPr>
            <a:spLocks noGrp="1"/>
          </p:cNvSpPr>
          <p:nvPr>
            <p:ph type="ctrTitle"/>
          </p:nvPr>
        </p:nvSpPr>
        <p:spPr>
          <a:xfrm>
            <a:off x="449187" y="287614"/>
            <a:ext cx="7772400" cy="1102519"/>
          </a:xfrm>
          <a:prstGeom prst="rect">
            <a:avLst/>
          </a:prstGeom>
        </p:spPr>
        <p:txBody>
          <a:bodyPr/>
          <a:lstStyle>
            <a:lvl1pPr algn="l">
              <a:defRPr b="0" i="0">
                <a:solidFill>
                  <a:schemeClr val="bg1"/>
                </a:solidFill>
                <a:latin typeface="Fira Sans Bold"/>
                <a:cs typeface="Fira Sans Bold"/>
              </a:defRPr>
            </a:lvl1pPr>
          </a:lstStyle>
          <a:p>
            <a:r>
              <a:rPr lang="fr-FR"/>
              <a:t>Cliquez et modifiez le titre</a:t>
            </a:r>
          </a:p>
        </p:txBody>
      </p:sp>
      <p:sp>
        <p:nvSpPr>
          <p:cNvPr id="13" name="Sous-titre 2"/>
          <p:cNvSpPr>
            <a:spLocks noGrp="1"/>
          </p:cNvSpPr>
          <p:nvPr>
            <p:ph type="subTitle" idx="1"/>
          </p:nvPr>
        </p:nvSpPr>
        <p:spPr>
          <a:xfrm>
            <a:off x="449187" y="1604445"/>
            <a:ext cx="7086600" cy="1314450"/>
          </a:xfrm>
          <a:prstGeom prst="rect">
            <a:avLst/>
          </a:prstGeom>
        </p:spPr>
        <p:txBody>
          <a:bodyPr/>
          <a:lstStyle>
            <a:lvl1pPr marL="0" indent="0" algn="l">
              <a:buNone/>
              <a:defRPr>
                <a:solidFill>
                  <a:schemeClr val="bg1"/>
                </a:solidFill>
                <a:latin typeface="Fira Sans Regular"/>
                <a:cs typeface="Fira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Tree>
    <p:extLst>
      <p:ext uri="{BB962C8B-B14F-4D97-AF65-F5344CB8AC3E}">
        <p14:creationId xmlns="" xmlns:p14="http://schemas.microsoft.com/office/powerpoint/2010/main" val="3375603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ernière page avec adresse">
    <p:spTree>
      <p:nvGrpSpPr>
        <p:cNvPr id="1" name=""/>
        <p:cNvGrpSpPr/>
        <p:nvPr/>
      </p:nvGrpSpPr>
      <p:grpSpPr>
        <a:xfrm>
          <a:off x="0" y="0"/>
          <a:ext cx="0" cy="0"/>
          <a:chOff x="0" y="0"/>
          <a:chExt cx="0" cy="0"/>
        </a:xfrm>
      </p:grpSpPr>
      <p:sp>
        <p:nvSpPr>
          <p:cNvPr id="9" name="Espace réservé du texte 8"/>
          <p:cNvSpPr>
            <a:spLocks noGrp="1"/>
          </p:cNvSpPr>
          <p:nvPr>
            <p:ph type="body" sz="quarter" idx="10"/>
          </p:nvPr>
        </p:nvSpPr>
        <p:spPr>
          <a:xfrm>
            <a:off x="1027113" y="4540250"/>
            <a:ext cx="7161212" cy="339725"/>
          </a:xfrm>
          <a:prstGeom prst="rect">
            <a:avLst/>
          </a:prstGeom>
        </p:spPr>
        <p:txBody>
          <a:bodyPr vert="horz"/>
          <a:lstStyle>
            <a:lvl1pPr marL="0" indent="0" algn="l">
              <a:buNone/>
              <a:defRPr sz="1000">
                <a:solidFill>
                  <a:schemeClr val="bg1"/>
                </a:solidFill>
                <a:latin typeface="Fira Sans Regular"/>
                <a:cs typeface="Fira Sans Regular"/>
              </a:defRPr>
            </a:lvl1pPr>
          </a:lstStyle>
          <a:p>
            <a:endParaRPr lang="fr-FR" sz="900">
              <a:solidFill>
                <a:schemeClr val="bg1"/>
              </a:solidFill>
              <a:latin typeface="Fira Sans Light"/>
              <a:cs typeface="Fira Sans Light"/>
            </a:endParaRPr>
          </a:p>
        </p:txBody>
      </p:sp>
    </p:spTree>
    <p:extLst>
      <p:ext uri="{BB962C8B-B14F-4D97-AF65-F5344CB8AC3E}">
        <p14:creationId xmlns="" xmlns:p14="http://schemas.microsoft.com/office/powerpoint/2010/main" val="3285004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E40403-B73B-C545-B6E4-CBB5CF4BD001}" type="slidenum">
              <a:rPr/>
              <a:pPr/>
              <a:t>‹N°›</a:t>
            </a:fld>
            <a:endParaRPr lang="fr-FR"/>
          </a:p>
        </p:txBody>
      </p:sp>
      <p:sp>
        <p:nvSpPr>
          <p:cNvPr id="8" name="Titre 1"/>
          <p:cNvSpPr>
            <a:spLocks noGrp="1"/>
          </p:cNvSpPr>
          <p:nvPr>
            <p:ph type="ctrTitle"/>
          </p:nvPr>
        </p:nvSpPr>
        <p:spPr>
          <a:xfrm>
            <a:off x="685800" y="1597819"/>
            <a:ext cx="7772400" cy="1102519"/>
          </a:xfrm>
          <a:prstGeom prst="rect">
            <a:avLst/>
          </a:prstGeom>
        </p:spPr>
        <p:txBody>
          <a:bodyPr/>
          <a:lstStyle>
            <a:lvl1pPr algn="l">
              <a:defRPr b="0" i="0">
                <a:solidFill>
                  <a:srgbClr val="373CFF"/>
                </a:solidFill>
                <a:latin typeface="Fira Sans Bold"/>
                <a:cs typeface="Fira Sans Bold"/>
              </a:defRPr>
            </a:lvl1pPr>
          </a:lstStyle>
          <a:p>
            <a:r>
              <a:rPr lang="fr-FR"/>
              <a:t>Cliquez et modifiez le titre</a:t>
            </a:r>
          </a:p>
        </p:txBody>
      </p:sp>
      <p:sp>
        <p:nvSpPr>
          <p:cNvPr id="9" name="Sous-titre 2"/>
          <p:cNvSpPr>
            <a:spLocks noGrp="1"/>
          </p:cNvSpPr>
          <p:nvPr>
            <p:ph type="subTitle" idx="1"/>
          </p:nvPr>
        </p:nvSpPr>
        <p:spPr>
          <a:xfrm>
            <a:off x="685800" y="2871189"/>
            <a:ext cx="6400800" cy="1314450"/>
          </a:xfrm>
          <a:prstGeom prst="rect">
            <a:avLst/>
          </a:prstGeom>
        </p:spPr>
        <p:txBody>
          <a:bodyPr/>
          <a:lstStyle>
            <a:lvl1pPr marL="0" indent="0" algn="l">
              <a:buNone/>
              <a:defRPr>
                <a:solidFill>
                  <a:srgbClr val="373CFF"/>
                </a:solidFill>
                <a:latin typeface="Fira Sans Regular"/>
                <a:cs typeface="Fira 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16" name="Espace réservé du texte 1"/>
          <p:cNvSpPr>
            <a:spLocks noGrp="1"/>
          </p:cNvSpPr>
          <p:nvPr>
            <p:ph type="body" sz="quarter" idx="13"/>
          </p:nvPr>
        </p:nvSpPr>
        <p:spPr>
          <a:xfrm>
            <a:off x="1255369" y="199661"/>
            <a:ext cx="7638493" cy="209093"/>
          </a:xfrm>
          <a:prstGeom prst="rect">
            <a:avLst/>
          </a:prstGeom>
        </p:spPr>
        <p:txBody>
          <a:bodyPr/>
          <a:lstStyle>
            <a:lvl1pPr marL="0" indent="0">
              <a:buNone/>
              <a:defRPr sz="1400" b="0" i="0">
                <a:solidFill>
                  <a:srgbClr val="FFFFFF"/>
                </a:solidFill>
                <a:latin typeface="Fira Sans Regular"/>
                <a:cs typeface="Fira Sans Regular"/>
              </a:defRPr>
            </a:lvl1pPr>
          </a:lstStyle>
          <a:p>
            <a:endParaRPr lang="fr-FR"/>
          </a:p>
        </p:txBody>
      </p:sp>
    </p:spTree>
    <p:extLst>
      <p:ext uri="{BB962C8B-B14F-4D97-AF65-F5344CB8AC3E}">
        <p14:creationId xmlns="" xmlns:p14="http://schemas.microsoft.com/office/powerpoint/2010/main" val="3339683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et contenu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9E40403-B73B-C545-B6E4-CBB5CF4BD001}" type="slidenum">
              <a:rPr lang="fr-FR"/>
              <a:pPr/>
              <a:t>‹N°›</a:t>
            </a:fld>
            <a:endParaRPr lang="fr-FR"/>
          </a:p>
        </p:txBody>
      </p:sp>
      <p:sp>
        <p:nvSpPr>
          <p:cNvPr id="7" name="Titre 1"/>
          <p:cNvSpPr>
            <a:spLocks noGrp="1"/>
          </p:cNvSpPr>
          <p:nvPr>
            <p:ph type="title"/>
          </p:nvPr>
        </p:nvSpPr>
        <p:spPr>
          <a:xfrm>
            <a:off x="457200" y="1023027"/>
            <a:ext cx="8229600" cy="644065"/>
          </a:xfrm>
          <a:prstGeom prst="rect">
            <a:avLst/>
          </a:prstGeom>
        </p:spPr>
        <p:txBody>
          <a:bodyPr/>
          <a:lstStyle>
            <a:lvl1pPr algn="l">
              <a:defRPr b="0" i="0">
                <a:solidFill>
                  <a:srgbClr val="373CFF"/>
                </a:solidFill>
                <a:latin typeface="Fira Sans Bold"/>
                <a:cs typeface="Fira Sans Bold"/>
              </a:defRPr>
            </a:lvl1pPr>
          </a:lstStyle>
          <a:p>
            <a:r>
              <a:rPr lang="fr-FR"/>
              <a:t>Cliquez et modifiez le titre</a:t>
            </a:r>
          </a:p>
        </p:txBody>
      </p:sp>
      <p:sp>
        <p:nvSpPr>
          <p:cNvPr id="8" name="Espace réservé du contenu 2"/>
          <p:cNvSpPr>
            <a:spLocks noGrp="1"/>
          </p:cNvSpPr>
          <p:nvPr>
            <p:ph idx="1"/>
          </p:nvPr>
        </p:nvSpPr>
        <p:spPr>
          <a:xfrm>
            <a:off x="457200" y="1873460"/>
            <a:ext cx="8229600" cy="2739632"/>
          </a:xfrm>
          <a:prstGeom prst="rect">
            <a:avLst/>
          </a:prstGeom>
        </p:spPr>
        <p:txBody>
          <a:bodyPr/>
          <a:lstStyle>
            <a:lvl1pPr>
              <a:defRPr>
                <a:solidFill>
                  <a:srgbClr val="373CFF"/>
                </a:solidFill>
                <a:latin typeface="Fira Sans Regular"/>
                <a:cs typeface="Fira Sans Regular"/>
              </a:defRPr>
            </a:lvl1pPr>
            <a:lvl2pPr>
              <a:defRPr>
                <a:solidFill>
                  <a:srgbClr val="373CFF"/>
                </a:solidFill>
                <a:latin typeface="Fira Sans Regular"/>
                <a:cs typeface="Fira Sans Regular"/>
              </a:defRPr>
            </a:lvl2pPr>
            <a:lvl3pPr>
              <a:defRPr>
                <a:solidFill>
                  <a:srgbClr val="373CFF"/>
                </a:solidFill>
                <a:latin typeface="Fira Sans Regular"/>
                <a:cs typeface="Fira Sans Regular"/>
              </a:defRPr>
            </a:lvl3pPr>
            <a:lvl4pPr>
              <a:defRPr>
                <a:solidFill>
                  <a:srgbClr val="373CFF"/>
                </a:solidFill>
                <a:latin typeface="Fira Sans Regular"/>
                <a:cs typeface="Fira Sans Regular"/>
              </a:defRPr>
            </a:lvl4pPr>
            <a:lvl5pPr>
              <a:defRPr>
                <a:solidFill>
                  <a:srgbClr val="373CFF"/>
                </a:solidFill>
                <a:latin typeface="Fira Sans Regular"/>
                <a:cs typeface="Fira Sans Regula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2" name="Espace réservé du texte 1"/>
          <p:cNvSpPr>
            <a:spLocks noGrp="1"/>
          </p:cNvSpPr>
          <p:nvPr>
            <p:ph type="body" sz="quarter" idx="13"/>
          </p:nvPr>
        </p:nvSpPr>
        <p:spPr>
          <a:xfrm>
            <a:off x="1255369" y="199661"/>
            <a:ext cx="7638493" cy="209093"/>
          </a:xfrm>
          <a:prstGeom prst="rect">
            <a:avLst/>
          </a:prstGeom>
        </p:spPr>
        <p:txBody>
          <a:bodyPr/>
          <a:lstStyle>
            <a:lvl1pPr marL="0" indent="0">
              <a:buNone/>
              <a:defRPr sz="1400" b="0" i="0">
                <a:solidFill>
                  <a:srgbClr val="FFFFFF"/>
                </a:solidFill>
                <a:latin typeface="Fira Sans Regular"/>
                <a:cs typeface="Fira Sans Regular"/>
              </a:defRPr>
            </a:lvl1pPr>
          </a:lstStyle>
          <a:p>
            <a:endParaRPr lang="fr-FR"/>
          </a:p>
        </p:txBody>
      </p:sp>
    </p:spTree>
    <p:extLst>
      <p:ext uri="{BB962C8B-B14F-4D97-AF65-F5344CB8AC3E}">
        <p14:creationId xmlns="" xmlns:p14="http://schemas.microsoft.com/office/powerpoint/2010/main" val="3786699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tête de section">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9E40403-B73B-C545-B6E4-CBB5CF4BD001}" type="slidenum">
              <a:rPr lang="fr-FR"/>
              <a:pPr/>
              <a:t>‹N°›</a:t>
            </a:fld>
            <a:endParaRPr lang="fr-FR"/>
          </a:p>
        </p:txBody>
      </p:sp>
      <p:sp>
        <p:nvSpPr>
          <p:cNvPr id="6" name="Espace réservé du texte 1"/>
          <p:cNvSpPr>
            <a:spLocks noGrp="1"/>
          </p:cNvSpPr>
          <p:nvPr>
            <p:ph type="body" sz="quarter" idx="13"/>
          </p:nvPr>
        </p:nvSpPr>
        <p:spPr>
          <a:xfrm>
            <a:off x="1255369" y="199661"/>
            <a:ext cx="7638493" cy="209093"/>
          </a:xfrm>
          <a:prstGeom prst="rect">
            <a:avLst/>
          </a:prstGeom>
        </p:spPr>
        <p:txBody>
          <a:bodyPr/>
          <a:lstStyle>
            <a:lvl1pPr marL="0" indent="0">
              <a:buNone/>
              <a:defRPr sz="1400" b="0" i="0">
                <a:solidFill>
                  <a:srgbClr val="FFFFFF"/>
                </a:solidFill>
                <a:latin typeface="Fira Sans Regular"/>
                <a:cs typeface="Fira Sans Regular"/>
              </a:defRPr>
            </a:lvl1pPr>
          </a:lstStyle>
          <a:p>
            <a:endParaRPr lang="fr-FR"/>
          </a:p>
        </p:txBody>
      </p:sp>
      <p:sp>
        <p:nvSpPr>
          <p:cNvPr id="7" name="Titre 1"/>
          <p:cNvSpPr>
            <a:spLocks noGrp="1"/>
          </p:cNvSpPr>
          <p:nvPr>
            <p:ph type="title"/>
          </p:nvPr>
        </p:nvSpPr>
        <p:spPr>
          <a:xfrm>
            <a:off x="722313" y="3305176"/>
            <a:ext cx="7772400" cy="1021556"/>
          </a:xfrm>
          <a:prstGeom prst="rect">
            <a:avLst/>
          </a:prstGeom>
        </p:spPr>
        <p:txBody>
          <a:bodyPr anchor="t"/>
          <a:lstStyle>
            <a:lvl1pPr algn="l">
              <a:defRPr sz="4000" b="0" i="0" cap="all">
                <a:solidFill>
                  <a:srgbClr val="373CFF"/>
                </a:solidFill>
                <a:latin typeface="Fira Sans Bold"/>
                <a:cs typeface="Fira Sans Bold"/>
              </a:defRPr>
            </a:lvl1pPr>
          </a:lstStyle>
          <a:p>
            <a:r>
              <a:rPr lang="fr-FR"/>
              <a:t>Cliquez et modifiez le titre</a:t>
            </a:r>
          </a:p>
        </p:txBody>
      </p:sp>
      <p:sp>
        <p:nvSpPr>
          <p:cNvPr id="8" name="Espace réservé du texte 2"/>
          <p:cNvSpPr>
            <a:spLocks noGrp="1"/>
          </p:cNvSpPr>
          <p:nvPr>
            <p:ph type="body" idx="1"/>
          </p:nvPr>
        </p:nvSpPr>
        <p:spPr>
          <a:xfrm>
            <a:off x="722313" y="2180035"/>
            <a:ext cx="7772400" cy="1125140"/>
          </a:xfrm>
          <a:prstGeom prst="rect">
            <a:avLst/>
          </a:prstGeom>
        </p:spPr>
        <p:txBody>
          <a:bodyPr anchor="b"/>
          <a:lstStyle>
            <a:lvl1pPr marL="0" indent="0">
              <a:buNone/>
              <a:defRPr sz="2000" b="0" i="0">
                <a:solidFill>
                  <a:srgbClr val="373CFF"/>
                </a:solidFill>
                <a:latin typeface="Fira Sans Regular"/>
                <a:cs typeface="Fira 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Tree>
    <p:extLst>
      <p:ext uri="{BB962C8B-B14F-4D97-AF65-F5344CB8AC3E}">
        <p14:creationId xmlns="" xmlns:p14="http://schemas.microsoft.com/office/powerpoint/2010/main" val="4283757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9E40403-B73B-C545-B6E4-CBB5CF4BD001}" type="slidenum">
              <a:rPr lang="fr-FR"/>
              <a:pPr/>
              <a:t>‹N°›</a:t>
            </a:fld>
            <a:endParaRPr lang="fr-FR"/>
          </a:p>
        </p:txBody>
      </p:sp>
      <p:sp>
        <p:nvSpPr>
          <p:cNvPr id="6" name="Titre 1"/>
          <p:cNvSpPr>
            <a:spLocks noGrp="1"/>
          </p:cNvSpPr>
          <p:nvPr>
            <p:ph type="title"/>
          </p:nvPr>
        </p:nvSpPr>
        <p:spPr>
          <a:xfrm>
            <a:off x="457200" y="677994"/>
            <a:ext cx="8229600" cy="857250"/>
          </a:xfrm>
          <a:prstGeom prst="rect">
            <a:avLst/>
          </a:prstGeom>
        </p:spPr>
        <p:txBody>
          <a:bodyPr/>
          <a:lstStyle>
            <a:lvl1pPr algn="l">
              <a:defRPr b="0" i="0">
                <a:solidFill>
                  <a:srgbClr val="373CFF"/>
                </a:solidFill>
                <a:latin typeface="Fira Sans Bold"/>
                <a:cs typeface="Fira Sans Bold"/>
              </a:defRPr>
            </a:lvl1pPr>
          </a:lstStyle>
          <a:p>
            <a:r>
              <a:rPr lang="fr-FR"/>
              <a:t>Cliquez et modifiez le titre</a:t>
            </a:r>
          </a:p>
        </p:txBody>
      </p:sp>
      <p:sp>
        <p:nvSpPr>
          <p:cNvPr id="7" name="Espace réservé du contenu 2"/>
          <p:cNvSpPr>
            <a:spLocks noGrp="1"/>
          </p:cNvSpPr>
          <p:nvPr>
            <p:ph sz="half" idx="1"/>
          </p:nvPr>
        </p:nvSpPr>
        <p:spPr>
          <a:xfrm>
            <a:off x="457200" y="1586359"/>
            <a:ext cx="4038600" cy="3008264"/>
          </a:xfrm>
          <a:prstGeom prst="rect">
            <a:avLst/>
          </a:prstGeom>
        </p:spPr>
        <p:txBody>
          <a:bodyPr/>
          <a:lstStyle>
            <a:lvl1pPr>
              <a:defRPr sz="2800">
                <a:solidFill>
                  <a:srgbClr val="373CFF"/>
                </a:solidFill>
                <a:latin typeface="Fira Sans Regular"/>
                <a:cs typeface="Fira Sans Regular"/>
              </a:defRPr>
            </a:lvl1pPr>
            <a:lvl2pPr>
              <a:defRPr sz="2400">
                <a:solidFill>
                  <a:srgbClr val="373CFF"/>
                </a:solidFill>
                <a:latin typeface="Fira Sans Regular"/>
                <a:cs typeface="Fira Sans Regular"/>
              </a:defRPr>
            </a:lvl2pPr>
            <a:lvl3pPr>
              <a:defRPr sz="2000">
                <a:solidFill>
                  <a:srgbClr val="373CFF"/>
                </a:solidFill>
                <a:latin typeface="Fira Sans Regular"/>
                <a:cs typeface="Fira Sans Regular"/>
              </a:defRPr>
            </a:lvl3pPr>
            <a:lvl4pPr>
              <a:defRPr sz="1800">
                <a:solidFill>
                  <a:srgbClr val="373CFF"/>
                </a:solidFill>
                <a:latin typeface="Fira Sans Regular"/>
                <a:cs typeface="Fira Sans Regular"/>
              </a:defRPr>
            </a:lvl4pPr>
            <a:lvl5pPr>
              <a:defRPr sz="1800">
                <a:solidFill>
                  <a:srgbClr val="373CFF"/>
                </a:solidFill>
                <a:latin typeface="Fira Sans Regular"/>
                <a:cs typeface="Fira Sans Regular"/>
              </a:defRPr>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p:txBody>
      </p:sp>
      <p:sp>
        <p:nvSpPr>
          <p:cNvPr id="8" name="Espace réservé du contenu 3"/>
          <p:cNvSpPr>
            <a:spLocks noGrp="1"/>
          </p:cNvSpPr>
          <p:nvPr>
            <p:ph sz="half" idx="2"/>
          </p:nvPr>
        </p:nvSpPr>
        <p:spPr>
          <a:xfrm>
            <a:off x="4648200" y="1586359"/>
            <a:ext cx="4038600" cy="3008264"/>
          </a:xfrm>
          <a:prstGeom prst="rect">
            <a:avLst/>
          </a:prstGeom>
        </p:spPr>
        <p:txBody>
          <a:bodyPr/>
          <a:lstStyle>
            <a:lvl1pPr>
              <a:defRPr sz="2800">
                <a:solidFill>
                  <a:srgbClr val="373CFF"/>
                </a:solidFill>
              </a:defRPr>
            </a:lvl1pPr>
            <a:lvl2pPr>
              <a:defRPr sz="2400">
                <a:solidFill>
                  <a:srgbClr val="373CFF"/>
                </a:solidFill>
              </a:defRPr>
            </a:lvl2pPr>
            <a:lvl3pPr>
              <a:defRPr sz="2000">
                <a:solidFill>
                  <a:srgbClr val="373CFF"/>
                </a:solidFill>
              </a:defRPr>
            </a:lvl3pPr>
            <a:lvl4pPr>
              <a:defRPr sz="1800">
                <a:solidFill>
                  <a:srgbClr val="373CFF"/>
                </a:solidFill>
              </a:defRPr>
            </a:lvl4pPr>
            <a:lvl5pPr>
              <a:defRPr sz="1800">
                <a:solidFill>
                  <a:srgbClr val="373CFF"/>
                </a:solidFill>
              </a:defRPr>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p:txBody>
      </p:sp>
      <p:sp>
        <p:nvSpPr>
          <p:cNvPr id="12" name="Espace réservé du texte 1"/>
          <p:cNvSpPr>
            <a:spLocks noGrp="1"/>
          </p:cNvSpPr>
          <p:nvPr>
            <p:ph type="body" sz="quarter" idx="13"/>
          </p:nvPr>
        </p:nvSpPr>
        <p:spPr>
          <a:xfrm>
            <a:off x="1255369" y="199661"/>
            <a:ext cx="7638493" cy="209093"/>
          </a:xfrm>
          <a:prstGeom prst="rect">
            <a:avLst/>
          </a:prstGeom>
        </p:spPr>
        <p:txBody>
          <a:bodyPr/>
          <a:lstStyle>
            <a:lvl1pPr marL="0" indent="0">
              <a:buNone/>
              <a:defRPr sz="1400" b="0" i="0">
                <a:solidFill>
                  <a:srgbClr val="FFFFFF"/>
                </a:solidFill>
                <a:latin typeface="Fira Sans Regular"/>
                <a:cs typeface="Fira Sans Regular"/>
              </a:defRPr>
            </a:lvl1pPr>
          </a:lstStyle>
          <a:p>
            <a:endParaRPr lang="fr-FR"/>
          </a:p>
        </p:txBody>
      </p:sp>
    </p:spTree>
    <p:extLst>
      <p:ext uri="{BB962C8B-B14F-4D97-AF65-F5344CB8AC3E}">
        <p14:creationId xmlns="" xmlns:p14="http://schemas.microsoft.com/office/powerpoint/2010/main" val="1798015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9E40403-B73B-C545-B6E4-CBB5CF4BD001}" type="slidenum">
              <a:rPr lang="fr-FR"/>
              <a:pPr/>
              <a:t>‹N°›</a:t>
            </a:fld>
            <a:endParaRPr lang="fr-FR"/>
          </a:p>
        </p:txBody>
      </p:sp>
      <p:sp>
        <p:nvSpPr>
          <p:cNvPr id="6" name="Espace réservé du texte 1"/>
          <p:cNvSpPr>
            <a:spLocks noGrp="1"/>
          </p:cNvSpPr>
          <p:nvPr>
            <p:ph type="body" sz="quarter" idx="13"/>
          </p:nvPr>
        </p:nvSpPr>
        <p:spPr>
          <a:xfrm>
            <a:off x="1255369" y="199661"/>
            <a:ext cx="7638493" cy="209093"/>
          </a:xfrm>
          <a:prstGeom prst="rect">
            <a:avLst/>
          </a:prstGeom>
        </p:spPr>
        <p:txBody>
          <a:bodyPr/>
          <a:lstStyle>
            <a:lvl1pPr marL="0" indent="0">
              <a:buNone/>
              <a:defRPr sz="1400" b="0" i="0">
                <a:solidFill>
                  <a:srgbClr val="FFFFFF"/>
                </a:solidFill>
                <a:latin typeface="Fira Sans Regular"/>
                <a:cs typeface="Fira Sans Regular"/>
              </a:defRPr>
            </a:lvl1pPr>
          </a:lstStyle>
          <a:p>
            <a:endParaRPr lang="fr-FR"/>
          </a:p>
        </p:txBody>
      </p:sp>
      <p:sp>
        <p:nvSpPr>
          <p:cNvPr id="7" name="Titre 1"/>
          <p:cNvSpPr>
            <a:spLocks noGrp="1"/>
          </p:cNvSpPr>
          <p:nvPr>
            <p:ph type="title"/>
          </p:nvPr>
        </p:nvSpPr>
        <p:spPr>
          <a:xfrm>
            <a:off x="457200" y="1182517"/>
            <a:ext cx="8229600" cy="857250"/>
          </a:xfrm>
          <a:prstGeom prst="rect">
            <a:avLst/>
          </a:prstGeom>
        </p:spPr>
        <p:txBody>
          <a:bodyPr/>
          <a:lstStyle>
            <a:lvl1pPr algn="l">
              <a:defRPr b="0" i="0">
                <a:solidFill>
                  <a:srgbClr val="373CFF"/>
                </a:solidFill>
                <a:latin typeface="Fira Sans Bold"/>
                <a:cs typeface="Fira Sans Bold"/>
              </a:defRPr>
            </a:lvl1pPr>
          </a:lstStyle>
          <a:p>
            <a:r>
              <a:rPr lang="fr-FR"/>
              <a:t>Cliquez et modifiez le titre</a:t>
            </a:r>
          </a:p>
        </p:txBody>
      </p:sp>
    </p:spTree>
    <p:extLst>
      <p:ext uri="{BB962C8B-B14F-4D97-AF65-F5344CB8AC3E}">
        <p14:creationId xmlns="" xmlns:p14="http://schemas.microsoft.com/office/powerpoint/2010/main" val="2468065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9E40403-B73B-C545-B6E4-CBB5CF4BD001}" type="slidenum">
              <a:rPr lang="fr-FR"/>
              <a:pPr/>
              <a:t>‹N°›</a:t>
            </a:fld>
            <a:endParaRPr lang="fr-FR"/>
          </a:p>
        </p:txBody>
      </p:sp>
      <p:sp>
        <p:nvSpPr>
          <p:cNvPr id="6" name="Espace réservé du texte 1"/>
          <p:cNvSpPr>
            <a:spLocks noGrp="1"/>
          </p:cNvSpPr>
          <p:nvPr>
            <p:ph type="body" sz="quarter" idx="13"/>
          </p:nvPr>
        </p:nvSpPr>
        <p:spPr>
          <a:xfrm>
            <a:off x="1255369" y="199661"/>
            <a:ext cx="7638493" cy="209093"/>
          </a:xfrm>
          <a:prstGeom prst="rect">
            <a:avLst/>
          </a:prstGeom>
        </p:spPr>
        <p:txBody>
          <a:bodyPr/>
          <a:lstStyle>
            <a:lvl1pPr marL="0" indent="0">
              <a:buNone/>
              <a:defRPr sz="1400" b="0" i="0">
                <a:solidFill>
                  <a:srgbClr val="FFFFFF"/>
                </a:solidFill>
                <a:latin typeface="Fira Sans Regular"/>
                <a:cs typeface="Fira Sans Regular"/>
              </a:defRPr>
            </a:lvl1pPr>
          </a:lstStyle>
          <a:p>
            <a:endParaRPr lang="fr-FR"/>
          </a:p>
        </p:txBody>
      </p:sp>
    </p:spTree>
    <p:extLst>
      <p:ext uri="{BB962C8B-B14F-4D97-AF65-F5344CB8AC3E}">
        <p14:creationId xmlns="" xmlns:p14="http://schemas.microsoft.com/office/powerpoint/2010/main" val="50239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u et légen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9E40403-B73B-C545-B6E4-CBB5CF4BD001}" type="slidenum">
              <a:rPr lang="fr-FR"/>
              <a:pPr/>
              <a:t>‹N°›</a:t>
            </a:fld>
            <a:endParaRPr lang="fr-FR"/>
          </a:p>
        </p:txBody>
      </p:sp>
      <p:sp>
        <p:nvSpPr>
          <p:cNvPr id="6" name="Titre 1"/>
          <p:cNvSpPr>
            <a:spLocks noGrp="1"/>
          </p:cNvSpPr>
          <p:nvPr>
            <p:ph type="title"/>
          </p:nvPr>
        </p:nvSpPr>
        <p:spPr>
          <a:xfrm>
            <a:off x="457201" y="817509"/>
            <a:ext cx="3008313" cy="817511"/>
          </a:xfrm>
          <a:prstGeom prst="rect">
            <a:avLst/>
          </a:prstGeom>
        </p:spPr>
        <p:txBody>
          <a:bodyPr anchor="b"/>
          <a:lstStyle>
            <a:lvl1pPr algn="l">
              <a:defRPr sz="2000" b="1">
                <a:solidFill>
                  <a:srgbClr val="373CFF"/>
                </a:solidFill>
                <a:latin typeface="Fira Sans Regular"/>
                <a:cs typeface="Fira Sans Regular"/>
              </a:defRPr>
            </a:lvl1pPr>
          </a:lstStyle>
          <a:p>
            <a:r>
              <a:rPr lang="fr-FR"/>
              <a:t>Cliquez et modifiez le titre</a:t>
            </a:r>
          </a:p>
        </p:txBody>
      </p:sp>
      <p:sp>
        <p:nvSpPr>
          <p:cNvPr id="7" name="Espace réservé du contenu 2"/>
          <p:cNvSpPr>
            <a:spLocks noGrp="1"/>
          </p:cNvSpPr>
          <p:nvPr>
            <p:ph idx="1"/>
          </p:nvPr>
        </p:nvSpPr>
        <p:spPr>
          <a:xfrm>
            <a:off x="3575050" y="817509"/>
            <a:ext cx="5111750" cy="3777114"/>
          </a:xfrm>
          <a:prstGeom prst="rect">
            <a:avLst/>
          </a:prstGeom>
        </p:spPr>
        <p:txBody>
          <a:bodyPr/>
          <a:lstStyle>
            <a:lvl1pPr>
              <a:defRPr sz="3200">
                <a:solidFill>
                  <a:srgbClr val="373CFF"/>
                </a:solidFill>
                <a:latin typeface="Fira Sans Regular"/>
                <a:cs typeface="Fira Sans Regular"/>
              </a:defRPr>
            </a:lvl1pPr>
            <a:lvl2pPr>
              <a:defRPr sz="2800">
                <a:solidFill>
                  <a:srgbClr val="373CFF"/>
                </a:solidFill>
                <a:latin typeface="Fira Sans Regular"/>
                <a:cs typeface="Fira Sans Regular"/>
              </a:defRPr>
            </a:lvl2pPr>
            <a:lvl3pPr>
              <a:defRPr sz="2400">
                <a:solidFill>
                  <a:srgbClr val="373CFF"/>
                </a:solidFill>
                <a:latin typeface="Fira Sans Regular"/>
                <a:cs typeface="Fira Sans Regular"/>
              </a:defRPr>
            </a:lvl3pPr>
            <a:lvl4pPr>
              <a:defRPr sz="2000">
                <a:solidFill>
                  <a:srgbClr val="373CFF"/>
                </a:solidFill>
                <a:latin typeface="Fira Sans Regular"/>
                <a:cs typeface="Fira Sans Regular"/>
              </a:defRPr>
            </a:lvl4pPr>
            <a:lvl5pPr>
              <a:defRPr sz="2000">
                <a:solidFill>
                  <a:srgbClr val="373CFF"/>
                </a:solidFill>
                <a:latin typeface="Fira Sans Regular"/>
                <a:cs typeface="Fira Sans Regular"/>
              </a:defRPr>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8" name="Espace réservé du texte 3"/>
          <p:cNvSpPr>
            <a:spLocks noGrp="1"/>
          </p:cNvSpPr>
          <p:nvPr>
            <p:ph type="body" sz="half" idx="2"/>
          </p:nvPr>
        </p:nvSpPr>
        <p:spPr>
          <a:xfrm>
            <a:off x="457201" y="1732342"/>
            <a:ext cx="3008313" cy="2862281"/>
          </a:xfrm>
          <a:prstGeom prst="rect">
            <a:avLst/>
          </a:prstGeom>
        </p:spPr>
        <p:txBody>
          <a:bodyPr/>
          <a:lstStyle>
            <a:lvl1pPr marL="0" indent="0">
              <a:buNone/>
              <a:defRPr sz="1400">
                <a:solidFill>
                  <a:srgbClr val="373CFF"/>
                </a:solidFill>
                <a:latin typeface="Fira Sans Regular"/>
                <a:cs typeface="Fira Sans Regular"/>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1" name="Espace réservé du texte 1"/>
          <p:cNvSpPr>
            <a:spLocks noGrp="1"/>
          </p:cNvSpPr>
          <p:nvPr>
            <p:ph type="body" sz="quarter" idx="13"/>
          </p:nvPr>
        </p:nvSpPr>
        <p:spPr>
          <a:xfrm>
            <a:off x="1255369" y="199661"/>
            <a:ext cx="7638493" cy="209093"/>
          </a:xfrm>
          <a:prstGeom prst="rect">
            <a:avLst/>
          </a:prstGeom>
        </p:spPr>
        <p:txBody>
          <a:bodyPr/>
          <a:lstStyle>
            <a:lvl1pPr marL="0" indent="0">
              <a:buNone/>
              <a:defRPr sz="1400" b="0" i="0">
                <a:solidFill>
                  <a:srgbClr val="FFFFFF"/>
                </a:solidFill>
                <a:latin typeface="Fira Sans Regular"/>
                <a:cs typeface="Fira Sans Regular"/>
              </a:defRPr>
            </a:lvl1pPr>
          </a:lstStyle>
          <a:p>
            <a:endParaRPr lang="fr-FR"/>
          </a:p>
        </p:txBody>
      </p:sp>
    </p:spTree>
    <p:extLst>
      <p:ext uri="{BB962C8B-B14F-4D97-AF65-F5344CB8AC3E}">
        <p14:creationId xmlns="" xmlns:p14="http://schemas.microsoft.com/office/powerpoint/2010/main" val="2620069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avec légen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9E40403-B73B-C545-B6E4-CBB5CF4BD001}" type="slidenum">
              <a:rPr lang="fr-FR"/>
              <a:pPr/>
              <a:t>‹N°›</a:t>
            </a:fld>
            <a:endParaRPr lang="fr-FR"/>
          </a:p>
        </p:txBody>
      </p:sp>
      <p:sp>
        <p:nvSpPr>
          <p:cNvPr id="6" name="Titre 1"/>
          <p:cNvSpPr>
            <a:spLocks noGrp="1"/>
          </p:cNvSpPr>
          <p:nvPr>
            <p:ph type="title"/>
          </p:nvPr>
        </p:nvSpPr>
        <p:spPr>
          <a:xfrm>
            <a:off x="1792288" y="3600450"/>
            <a:ext cx="5486400" cy="425054"/>
          </a:xfrm>
          <a:prstGeom prst="rect">
            <a:avLst/>
          </a:prstGeom>
        </p:spPr>
        <p:txBody>
          <a:bodyPr anchor="b"/>
          <a:lstStyle>
            <a:lvl1pPr algn="l">
              <a:defRPr sz="2000" b="1">
                <a:solidFill>
                  <a:srgbClr val="373CFF"/>
                </a:solidFill>
                <a:latin typeface="Fira Sans Regular"/>
                <a:cs typeface="Fira Sans Regular"/>
              </a:defRPr>
            </a:lvl1pPr>
          </a:lstStyle>
          <a:p>
            <a:r>
              <a:rPr lang="fr-FR"/>
              <a:t>Cliquez et modifiez le titre</a:t>
            </a:r>
          </a:p>
        </p:txBody>
      </p:sp>
      <p:sp>
        <p:nvSpPr>
          <p:cNvPr id="7" name="Espace réservé pour une image  2"/>
          <p:cNvSpPr>
            <a:spLocks noGrp="1"/>
          </p:cNvSpPr>
          <p:nvPr>
            <p:ph type="pic" idx="1"/>
          </p:nvPr>
        </p:nvSpPr>
        <p:spPr>
          <a:xfrm>
            <a:off x="1790700" y="751549"/>
            <a:ext cx="5486400" cy="2771530"/>
          </a:xfrm>
          <a:prstGeom prst="rect">
            <a:avLst/>
          </a:prstGeom>
        </p:spPr>
        <p:txBody>
          <a:bodyPr/>
          <a:lstStyle>
            <a:lvl1pPr marL="0" indent="0">
              <a:buNone/>
              <a:defRPr sz="3200">
                <a:solidFill>
                  <a:srgbClr val="373CFF"/>
                </a:solidFill>
                <a:latin typeface="Fira Sans Regular"/>
                <a:cs typeface="Fira Sans Regular"/>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8" name="Espace réservé du texte 3"/>
          <p:cNvSpPr>
            <a:spLocks noGrp="1"/>
          </p:cNvSpPr>
          <p:nvPr>
            <p:ph type="body" sz="half" idx="2"/>
          </p:nvPr>
        </p:nvSpPr>
        <p:spPr>
          <a:xfrm>
            <a:off x="1792288" y="4025503"/>
            <a:ext cx="5486400" cy="603647"/>
          </a:xfrm>
          <a:prstGeom prst="rect">
            <a:avLst/>
          </a:prstGeom>
        </p:spPr>
        <p:txBody>
          <a:bodyPr/>
          <a:lstStyle>
            <a:lvl1pPr marL="0" indent="0">
              <a:buNone/>
              <a:defRPr sz="1400">
                <a:solidFill>
                  <a:srgbClr val="373CFF"/>
                </a:solidFill>
                <a:latin typeface="Fira Sans Regular"/>
                <a:cs typeface="Fira Sans Regular"/>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1" name="Espace réservé du texte 1"/>
          <p:cNvSpPr>
            <a:spLocks noGrp="1"/>
          </p:cNvSpPr>
          <p:nvPr>
            <p:ph type="body" sz="quarter" idx="13"/>
          </p:nvPr>
        </p:nvSpPr>
        <p:spPr>
          <a:xfrm>
            <a:off x="1255369" y="199661"/>
            <a:ext cx="7638493" cy="209093"/>
          </a:xfrm>
          <a:prstGeom prst="rect">
            <a:avLst/>
          </a:prstGeom>
        </p:spPr>
        <p:txBody>
          <a:bodyPr/>
          <a:lstStyle>
            <a:lvl1pPr marL="0" indent="0">
              <a:buNone/>
              <a:defRPr sz="1400" b="0" i="0">
                <a:solidFill>
                  <a:srgbClr val="FFFFFF"/>
                </a:solidFill>
                <a:latin typeface="Fira Sans Regular"/>
                <a:cs typeface="Fira Sans Regular"/>
              </a:defRPr>
            </a:lvl1pPr>
          </a:lstStyle>
          <a:p>
            <a:endParaRPr lang="fr-FR"/>
          </a:p>
        </p:txBody>
      </p:sp>
    </p:spTree>
    <p:extLst>
      <p:ext uri="{BB962C8B-B14F-4D97-AF65-F5344CB8AC3E}">
        <p14:creationId xmlns="" xmlns:p14="http://schemas.microsoft.com/office/powerpoint/2010/main" val="16661676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file://localhost/Users/isabelle/Documents/Charte-vDEF/ELEMENTS%20NOUVELLE%20CHARTE%202018/PPT%20GABARIT/mini-sigle.png" TargetMode="External"/><Relationship Id="rId5" Type="http://schemas.openxmlformats.org/officeDocument/2006/relationships/slideLayout" Target="../slideLayouts/slideLayout6.xml"/><Relationship Id="rId10" Type="http://schemas.openxmlformats.org/officeDocument/2006/relationships/image" Target="../media/image2.png"/><Relationship Id="rId4" Type="http://schemas.openxmlformats.org/officeDocument/2006/relationships/slideLayout" Target="../slideLayouts/slideLayout5.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10.xml"/><Relationship Id="rId4" Type="http://schemas.openxmlformats.org/officeDocument/2006/relationships/image" Target="file://localhost/Users/isabelle/Documents/Charte-vDEF/ELEMENTS%20NOUVELLE%20CHARTE%202018/PPT%20GABARIT/mini-sigle.pn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373CFF"/>
        </a:solidFill>
        <a:effectLst/>
      </p:bgPr>
    </p:bg>
    <p:spTree>
      <p:nvGrpSpPr>
        <p:cNvPr id="1" name=""/>
        <p:cNvGrpSpPr/>
        <p:nvPr/>
      </p:nvGrpSpPr>
      <p:grpSpPr>
        <a:xfrm>
          <a:off x="0" y="0"/>
          <a:ext cx="0" cy="0"/>
          <a:chOff x="0" y="0"/>
          <a:chExt cx="0" cy="0"/>
        </a:xfrm>
      </p:grpSpPr>
      <p:pic>
        <p:nvPicPr>
          <p:cNvPr id="3" name="Picture 2" descr="Z:\CHARTE CCI 2019\Brand Book nouvelle charte\Logos\Web\LOGO CCI IG blanc Web.png"/>
          <p:cNvPicPr>
            <a:picLocks noChangeAspect="1" noChangeArrowheads="1"/>
          </p:cNvPicPr>
          <p:nvPr userDrawn="1"/>
        </p:nvPicPr>
        <p:blipFill>
          <a:blip r:embed="rId3"/>
          <a:srcRect b="-13562"/>
          <a:stretch>
            <a:fillRect/>
          </a:stretch>
        </p:blipFill>
        <p:spPr bwMode="auto">
          <a:xfrm>
            <a:off x="6062222" y="3965314"/>
            <a:ext cx="3081778" cy="1178186"/>
          </a:xfrm>
          <a:prstGeom prst="rect">
            <a:avLst/>
          </a:prstGeom>
          <a:noFill/>
        </p:spPr>
      </p:pic>
    </p:spTree>
    <p:extLst>
      <p:ext uri="{BB962C8B-B14F-4D97-AF65-F5344CB8AC3E}">
        <p14:creationId xmlns="" xmlns:p14="http://schemas.microsoft.com/office/powerpoint/2010/main" val="1686586471"/>
      </p:ext>
    </p:extLst>
  </p:cSld>
  <p:clrMap bg1="lt1" tx1="dk1" bg2="lt2" tx2="dk2" accent1="accent1" accent2="accent2" accent3="accent3" accent4="accent4" accent5="accent5" accent6="accent6" hlink="hlink" folHlink="folHlink"/>
  <p:sldLayoutIdLst>
    <p:sldLayoutId id="2147483674" r:id="rId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Espace réservé de la date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rgbClr val="373CFF"/>
                </a:solidFill>
              </a:defRPr>
            </a:lvl1pPr>
          </a:lstStyle>
          <a:p>
            <a:endParaRPr lang="fr-FR"/>
          </a:p>
        </p:txBody>
      </p:sp>
      <p:sp>
        <p:nvSpPr>
          <p:cNvPr id="5" name="Espace réservé du pied de page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rgbClr val="373CFF"/>
                </a:solidFill>
              </a:defRPr>
            </a:lvl1pPr>
          </a:lstStyle>
          <a:p>
            <a:endParaRPr lang="fr-FR"/>
          </a:p>
        </p:txBody>
      </p:sp>
      <p:sp>
        <p:nvSpPr>
          <p:cNvPr id="6" name="Espace réservé du numéro de diapositive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rgbClr val="373CFF"/>
                </a:solidFill>
              </a:defRPr>
            </a:lvl1pPr>
          </a:lstStyle>
          <a:p>
            <a:fld id="{69E40403-B73B-C545-B6E4-CBB5CF4BD001}" type="slidenum">
              <a:rPr lang="fr-FR"/>
              <a:pPr/>
              <a:t>‹N°›</a:t>
            </a:fld>
            <a:endParaRPr lang="fr-FR"/>
          </a:p>
        </p:txBody>
      </p:sp>
      <p:sp>
        <p:nvSpPr>
          <p:cNvPr id="8" name="Rectangle 7"/>
          <p:cNvSpPr/>
          <p:nvPr userDrawn="1"/>
        </p:nvSpPr>
        <p:spPr>
          <a:xfrm>
            <a:off x="0" y="0"/>
            <a:ext cx="9144000" cy="619125"/>
          </a:xfrm>
          <a:prstGeom prst="rect">
            <a:avLst/>
          </a:prstGeom>
          <a:solidFill>
            <a:srgbClr val="373CF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pic>
        <p:nvPicPr>
          <p:cNvPr id="11" name="mini-sigle.png" descr="/Users/isabelle/Documents/Charte-vDEF/ELEMENTS NOUVELLE CHARTE 2018/PPT GABARIT/mini-sigle.png"/>
          <p:cNvPicPr>
            <a:picLocks noChangeAspect="1"/>
          </p:cNvPicPr>
          <p:nvPr userDrawn="1"/>
        </p:nvPicPr>
        <p:blipFill>
          <a:blip r:embed="rId10" r:link="rId11">
            <a:extLst>
              <a:ext uri="{28A0092B-C50C-407E-A947-70E740481C1C}">
                <a14:useLocalDpi xmlns="" xmlns:a14="http://schemas.microsoft.com/office/drawing/2010/main" val="0"/>
              </a:ext>
            </a:extLst>
          </a:blip>
          <a:stretch>
            <a:fillRect/>
          </a:stretch>
        </p:blipFill>
        <p:spPr>
          <a:xfrm>
            <a:off x="811216" y="118886"/>
            <a:ext cx="353282" cy="381352"/>
          </a:xfrm>
          <a:prstGeom prst="rect">
            <a:avLst/>
          </a:prstGeom>
        </p:spPr>
      </p:pic>
    </p:spTree>
    <p:extLst>
      <p:ext uri="{BB962C8B-B14F-4D97-AF65-F5344CB8AC3E}">
        <p14:creationId xmlns="" xmlns:p14="http://schemas.microsoft.com/office/powerpoint/2010/main" val="3841393043"/>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79" r:id="rId3"/>
    <p:sldLayoutId id="2147483661" r:id="rId4"/>
    <p:sldLayoutId id="2147483678" r:id="rId5"/>
    <p:sldLayoutId id="2147483680" r:id="rId6"/>
    <p:sldLayoutId id="2147483677" r:id="rId7"/>
    <p:sldLayoutId id="2147483662" r:id="rId8"/>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373CFF"/>
        </a:solidFill>
        <a:effectLst/>
      </p:bgPr>
    </p:bg>
    <p:spTree>
      <p:nvGrpSpPr>
        <p:cNvPr id="1" name=""/>
        <p:cNvGrpSpPr/>
        <p:nvPr/>
      </p:nvGrpSpPr>
      <p:grpSpPr>
        <a:xfrm>
          <a:off x="0" y="0"/>
          <a:ext cx="0" cy="0"/>
          <a:chOff x="0" y="0"/>
          <a:chExt cx="0" cy="0"/>
        </a:xfrm>
      </p:grpSpPr>
      <p:pic>
        <p:nvPicPr>
          <p:cNvPr id="8" name="mini-sigle.png" descr="/Users/isabelle/Documents/Charte-vDEF/ELEMENTS NOUVELLE CHARTE 2018/PPT GABARIT/mini-sigle.png"/>
          <p:cNvPicPr>
            <a:picLocks noChangeAspect="1"/>
          </p:cNvPicPr>
          <p:nvPr userDrawn="1"/>
        </p:nvPicPr>
        <p:blipFill>
          <a:blip r:embed="rId3" r:link="rId4">
            <a:extLst>
              <a:ext uri="{28A0092B-C50C-407E-A947-70E740481C1C}">
                <a14:useLocalDpi xmlns="" xmlns:a14="http://schemas.microsoft.com/office/drawing/2010/main" val="0"/>
              </a:ext>
            </a:extLst>
          </a:blip>
          <a:stretch>
            <a:fillRect/>
          </a:stretch>
        </p:blipFill>
        <p:spPr>
          <a:xfrm>
            <a:off x="587635" y="4512311"/>
            <a:ext cx="353282" cy="381352"/>
          </a:xfrm>
          <a:prstGeom prst="rect">
            <a:avLst/>
          </a:prstGeom>
        </p:spPr>
      </p:pic>
    </p:spTree>
    <p:extLst>
      <p:ext uri="{BB962C8B-B14F-4D97-AF65-F5344CB8AC3E}">
        <p14:creationId xmlns="" xmlns:p14="http://schemas.microsoft.com/office/powerpoint/2010/main" val="4068130548"/>
      </p:ext>
    </p:extLst>
  </p:cSld>
  <p:clrMap bg1="lt1" tx1="dk1" bg2="lt2" tx2="dk2" accent1="accent1" accent2="accent2" accent3="accent3" accent4="accent4" accent5="accent5" accent6="accent6" hlink="hlink" folHlink="folHlink"/>
  <p:sldLayoutIdLst>
    <p:sldLayoutId id="2147483676" r:id="rId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mediateur-credit.banque-france.fr/saisir-la-mediation/vous-allez-saisir-la-mediation-du-credit"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entreprise-coronavirus@guadeloupe.cci.f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pge@guadeloupe.cci.fr" TargetMode="External"/><Relationship Id="rId2" Type="http://schemas.openxmlformats.org/officeDocument/2006/relationships/hyperlink" Target="mailto:entreprise-coronavirus@guadeloupe.cci.fr" TargetMode="External"/><Relationship Id="rId1" Type="http://schemas.openxmlformats.org/officeDocument/2006/relationships/slideLayout" Target="../slideLayouts/slideLayout3.xml"/><Relationship Id="rId4" Type="http://schemas.openxmlformats.org/officeDocument/2006/relationships/hyperlink" Target="http://www.guadeloupe.cci.f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s://urlz.fr/c7aN"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urssaf.fr/portail/home/actualites/toute-lactualite-employeur.html"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mailto:action-sociale-ti.guadeloupe@urssaf.fr"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activitepartielle.emploi.gouv.fr/"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hyperlink" Target="mailto:971.gestion-crise@dieccte.gouv.fr"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78849" y="907725"/>
            <a:ext cx="7772400" cy="1102519"/>
          </a:xfrm>
        </p:spPr>
        <p:txBody>
          <a:bodyPr/>
          <a:lstStyle/>
          <a:p>
            <a:pPr algn="ctr"/>
            <a:r>
              <a:rPr lang="fr-FR" sz="3000" b="1" dirty="0" smtClean="0"/>
              <a:t>MESURES DE SOUTIEN FACE A </a:t>
            </a:r>
            <a:r>
              <a:rPr lang="fr-FR" sz="3200" b="1" cap="all" dirty="0" smtClean="0"/>
              <a:t>l’épidémie du Coronavirus </a:t>
            </a:r>
            <a:r>
              <a:rPr lang="fr-FR" sz="3200" cap="all" dirty="0" smtClean="0"/>
              <a:t/>
            </a:r>
            <a:br>
              <a:rPr lang="fr-FR" sz="3200" cap="all" dirty="0" smtClean="0"/>
            </a:br>
            <a:r>
              <a:rPr lang="fr-FR" sz="3200" b="1" cap="all" dirty="0" smtClean="0"/>
              <a:t>COVID-19</a:t>
            </a:r>
            <a:r>
              <a:rPr lang="fr-FR" sz="3000" dirty="0" smtClean="0"/>
              <a:t/>
            </a:r>
            <a:br>
              <a:rPr lang="fr-FR" sz="3000" dirty="0" smtClean="0"/>
            </a:br>
            <a:r>
              <a:rPr lang="fr-FR" sz="3000" dirty="0"/>
              <a:t/>
            </a:r>
            <a:br>
              <a:rPr lang="fr-FR" sz="3000" dirty="0"/>
            </a:br>
            <a:endParaRPr lang="fr-FR" sz="3000" dirty="0"/>
          </a:p>
        </p:txBody>
      </p:sp>
      <p:sp>
        <p:nvSpPr>
          <p:cNvPr id="4" name="ZoneTexte 3"/>
          <p:cNvSpPr txBox="1"/>
          <p:nvPr/>
        </p:nvSpPr>
        <p:spPr>
          <a:xfrm>
            <a:off x="378849" y="3152775"/>
            <a:ext cx="4250301" cy="830997"/>
          </a:xfrm>
          <a:prstGeom prst="rect">
            <a:avLst/>
          </a:prstGeom>
          <a:noFill/>
        </p:spPr>
        <p:txBody>
          <a:bodyPr wrap="square" rtlCol="0">
            <a:spAutoFit/>
          </a:bodyPr>
          <a:lstStyle/>
          <a:p>
            <a:r>
              <a:rPr lang="fr-FR" sz="2400" b="1" dirty="0" err="1" smtClean="0">
                <a:solidFill>
                  <a:schemeClr val="bg1"/>
                </a:solidFill>
              </a:rPr>
              <a:t>Webinaire</a:t>
            </a:r>
            <a:r>
              <a:rPr lang="fr-FR" sz="2400" b="1" dirty="0" smtClean="0">
                <a:solidFill>
                  <a:schemeClr val="bg1"/>
                </a:solidFill>
              </a:rPr>
              <a:t> Acteurs du Tourisme </a:t>
            </a:r>
          </a:p>
          <a:p>
            <a:r>
              <a:rPr lang="fr-FR" sz="2400" b="1" dirty="0" smtClean="0">
                <a:solidFill>
                  <a:schemeClr val="bg1"/>
                </a:solidFill>
              </a:rPr>
              <a:t>Mercredi 15 avril 2020 </a:t>
            </a:r>
          </a:p>
        </p:txBody>
      </p:sp>
      <p:sp>
        <p:nvSpPr>
          <p:cNvPr id="5" name="Rectangle 4"/>
          <p:cNvSpPr/>
          <p:nvPr/>
        </p:nvSpPr>
        <p:spPr>
          <a:xfrm>
            <a:off x="576159" y="4238625"/>
            <a:ext cx="5270738" cy="1046440"/>
          </a:xfrm>
          <a:prstGeom prst="rect">
            <a:avLst/>
          </a:prstGeom>
        </p:spPr>
        <p:txBody>
          <a:bodyPr wrap="none">
            <a:spAutoFit/>
          </a:bodyPr>
          <a:lstStyle/>
          <a:p>
            <a:r>
              <a:rPr lang="fr-FR" sz="1600" dirty="0" smtClean="0">
                <a:solidFill>
                  <a:schemeClr val="bg1"/>
                </a:solidFill>
              </a:rPr>
              <a:t>Cellule Appui aux Entreprises CCI IG</a:t>
            </a:r>
          </a:p>
          <a:p>
            <a:r>
              <a:rPr lang="fr-FR" sz="1400" i="1" dirty="0" smtClean="0">
                <a:solidFill>
                  <a:schemeClr val="bg1"/>
                </a:solidFill>
              </a:rPr>
              <a:t>Gladys MAURINIER</a:t>
            </a:r>
          </a:p>
          <a:p>
            <a:r>
              <a:rPr lang="fr-FR" sz="1400" i="1" dirty="0" smtClean="0">
                <a:solidFill>
                  <a:schemeClr val="bg1"/>
                </a:solidFill>
              </a:rPr>
              <a:t>Chef du Département Tourisme, Innovation &amp; Développement Durable</a:t>
            </a:r>
          </a:p>
          <a:p>
            <a:r>
              <a:rPr lang="fr-FR" i="1" dirty="0" smtClean="0">
                <a:solidFill>
                  <a:schemeClr val="bg1"/>
                </a:solidFill>
              </a:rPr>
              <a:t> </a:t>
            </a:r>
          </a:p>
        </p:txBody>
      </p:sp>
    </p:spTree>
    <p:extLst>
      <p:ext uri="{BB962C8B-B14F-4D97-AF65-F5344CB8AC3E}">
        <p14:creationId xmlns="" xmlns:p14="http://schemas.microsoft.com/office/powerpoint/2010/main" val="28639189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xfrm>
            <a:off x="1255369" y="95114"/>
            <a:ext cx="7638493" cy="209093"/>
          </a:xfrm>
        </p:spPr>
        <p:txBody>
          <a:bodyPr/>
          <a:lstStyle/>
          <a:p>
            <a:r>
              <a:rPr lang="fr-FR" sz="2500" dirty="0" smtClean="0"/>
              <a:t>LES AUTRES AIDES AUPRES DES BANQUES</a:t>
            </a:r>
            <a:endParaRPr lang="fr-FR" sz="2500" dirty="0"/>
          </a:p>
        </p:txBody>
      </p:sp>
      <p:sp>
        <p:nvSpPr>
          <p:cNvPr id="5" name="Espace réservé du numéro de diapositive 4"/>
          <p:cNvSpPr>
            <a:spLocks noGrp="1"/>
          </p:cNvSpPr>
          <p:nvPr>
            <p:ph type="sldNum" sz="quarter" idx="12"/>
          </p:nvPr>
        </p:nvSpPr>
        <p:spPr/>
        <p:txBody>
          <a:bodyPr/>
          <a:lstStyle/>
          <a:p>
            <a:fld id="{69E40403-B73B-C545-B6E4-CBB5CF4BD001}" type="slidenum">
              <a:rPr lang="fr-FR" smtClean="0"/>
              <a:pPr/>
              <a:t>10</a:t>
            </a:fld>
            <a:endParaRPr lang="fr-FR" dirty="0"/>
          </a:p>
        </p:txBody>
      </p:sp>
      <p:sp>
        <p:nvSpPr>
          <p:cNvPr id="8" name="ZoneTexte 7"/>
          <p:cNvSpPr txBox="1"/>
          <p:nvPr/>
        </p:nvSpPr>
        <p:spPr>
          <a:xfrm>
            <a:off x="123824" y="723900"/>
            <a:ext cx="8770038" cy="2816156"/>
          </a:xfrm>
          <a:prstGeom prst="rect">
            <a:avLst/>
          </a:prstGeom>
          <a:noFill/>
        </p:spPr>
        <p:txBody>
          <a:bodyPr wrap="square" rtlCol="0">
            <a:spAutoFit/>
          </a:bodyPr>
          <a:lstStyle/>
          <a:p>
            <a:pPr marL="85725" lvl="1" algn="just"/>
            <a:endParaRPr lang="fr-FR" sz="500" dirty="0" smtClean="0"/>
          </a:p>
          <a:p>
            <a:pPr marL="266700" lvl="1" indent="-266700" algn="just"/>
            <a:endParaRPr lang="fr-FR" sz="1600" dirty="0" smtClean="0"/>
          </a:p>
          <a:p>
            <a:pPr marL="266700" lvl="1" indent="-266700" algn="just">
              <a:buFont typeface="Wingdings" pitchFamily="2" charset="2"/>
              <a:buChar char="è"/>
            </a:pPr>
            <a:r>
              <a:rPr lang="fr-FR" sz="1600" dirty="0" smtClean="0"/>
              <a:t>La mise en place de procédures accélérées d'instruction de crédit pour les situations de trésorerie tendues, dans un délai de cinq jours.</a:t>
            </a:r>
          </a:p>
          <a:p>
            <a:pPr marL="266700" lvl="1" indent="-266700" algn="just"/>
            <a:endParaRPr lang="fr-FR" sz="1600" dirty="0" smtClean="0"/>
          </a:p>
          <a:p>
            <a:pPr marL="266700" lvl="1" indent="-266700" algn="just">
              <a:buFont typeface="Wingdings" pitchFamily="2" charset="2"/>
              <a:buChar char="è"/>
            </a:pPr>
            <a:r>
              <a:rPr lang="fr-FR" sz="1600" dirty="0" smtClean="0"/>
              <a:t> Le report jusqu'à six mois des remboursements de crédit pour les entreprises. </a:t>
            </a:r>
          </a:p>
          <a:p>
            <a:pPr marL="266700" lvl="1" indent="-266700" algn="just">
              <a:buFont typeface="Wingdings" pitchFamily="2" charset="2"/>
              <a:buChar char="è"/>
            </a:pPr>
            <a:endParaRPr lang="fr-FR" sz="1600" dirty="0" smtClean="0"/>
          </a:p>
          <a:p>
            <a:pPr marL="266700" lvl="1" indent="-266700" algn="just">
              <a:buFont typeface="Wingdings" pitchFamily="2" charset="2"/>
              <a:buChar char="è"/>
            </a:pPr>
            <a:r>
              <a:rPr lang="fr-FR" sz="1600" dirty="0" smtClean="0"/>
              <a:t> La suppression des pénalités et des coûts additionnels de reports d'échéances et de crédits des entreprises.</a:t>
            </a:r>
          </a:p>
          <a:p>
            <a:pPr marL="266700" lvl="1" indent="-266700" algn="just"/>
            <a:endParaRPr lang="fr-FR" sz="1600" dirty="0" smtClean="0"/>
          </a:p>
          <a:p>
            <a:pPr marL="266700" lvl="1" indent="-266700" algn="just"/>
            <a:r>
              <a:rPr lang="fr-FR" sz="1600" dirty="0" smtClean="0"/>
              <a:t>Contactez votre banque, la plupart ont mis en place une cellule de crise pour répondre à vos demandes.</a:t>
            </a:r>
          </a:p>
          <a:p>
            <a:pPr marL="266700" lvl="1" algn="just"/>
            <a:endParaRPr lang="fr-FR" sz="1200" dirty="0" smtClean="0"/>
          </a:p>
        </p:txBody>
      </p:sp>
    </p:spTree>
    <p:extLst>
      <p:ext uri="{BB962C8B-B14F-4D97-AF65-F5344CB8AC3E}">
        <p14:creationId xmlns="" xmlns:p14="http://schemas.microsoft.com/office/powerpoint/2010/main" val="33185828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xfrm>
            <a:off x="1255369" y="95114"/>
            <a:ext cx="7638493" cy="209093"/>
          </a:xfrm>
        </p:spPr>
        <p:txBody>
          <a:bodyPr/>
          <a:lstStyle/>
          <a:p>
            <a:r>
              <a:rPr lang="fr-FR" sz="2500" dirty="0" smtClean="0"/>
              <a:t>LA MEDIATION DU CREDIT</a:t>
            </a:r>
            <a:endParaRPr lang="fr-FR" sz="2500" dirty="0"/>
          </a:p>
        </p:txBody>
      </p:sp>
      <p:sp>
        <p:nvSpPr>
          <p:cNvPr id="5" name="Espace réservé du numéro de diapositive 4"/>
          <p:cNvSpPr>
            <a:spLocks noGrp="1"/>
          </p:cNvSpPr>
          <p:nvPr>
            <p:ph type="sldNum" sz="quarter" idx="12"/>
          </p:nvPr>
        </p:nvSpPr>
        <p:spPr/>
        <p:txBody>
          <a:bodyPr/>
          <a:lstStyle/>
          <a:p>
            <a:fld id="{69E40403-B73B-C545-B6E4-CBB5CF4BD001}" type="slidenum">
              <a:rPr lang="fr-FR" smtClean="0"/>
              <a:pPr/>
              <a:t>11</a:t>
            </a:fld>
            <a:endParaRPr lang="fr-FR" dirty="0"/>
          </a:p>
        </p:txBody>
      </p:sp>
      <p:sp>
        <p:nvSpPr>
          <p:cNvPr id="8" name="ZoneTexte 7"/>
          <p:cNvSpPr txBox="1"/>
          <p:nvPr/>
        </p:nvSpPr>
        <p:spPr>
          <a:xfrm>
            <a:off x="123824" y="914400"/>
            <a:ext cx="8770038" cy="3046988"/>
          </a:xfrm>
          <a:prstGeom prst="rect">
            <a:avLst/>
          </a:prstGeom>
          <a:noFill/>
        </p:spPr>
        <p:txBody>
          <a:bodyPr wrap="square" rtlCol="0">
            <a:spAutoFit/>
          </a:bodyPr>
          <a:lstStyle/>
          <a:p>
            <a:pPr marL="0" lvl="1" algn="just"/>
            <a:r>
              <a:rPr lang="fr-FR" sz="1600" dirty="0" smtClean="0"/>
              <a:t>Si cela s’avérait nécessaire, vous pouvez faire appel à la Médiation du Crédit qui est dispositif public, gratuit et rapide destiné à aider toute entreprise qui rencontre des difficultés avec un ou plusieurs établissements financiers </a:t>
            </a:r>
            <a:r>
              <a:rPr lang="fr-FR" sz="1400" i="1" dirty="0" smtClean="0"/>
              <a:t>(banques, crédit bailleurs, etc.).</a:t>
            </a:r>
          </a:p>
          <a:p>
            <a:pPr marL="0" lvl="1" algn="just"/>
            <a:endParaRPr lang="fr-FR" sz="1200" dirty="0" smtClean="0"/>
          </a:p>
          <a:p>
            <a:pPr marL="0" lvl="1" algn="just"/>
            <a:r>
              <a:rPr lang="fr-FR" sz="1600" dirty="0" smtClean="0"/>
              <a:t>Le médiateur peut réunir les partenaires financiers de votre entreprise pour identifier et résoudre les points de blocage afin de proposer une solution aux parties prenantes .</a:t>
            </a:r>
          </a:p>
          <a:p>
            <a:pPr marL="0" lvl="1" algn="just"/>
            <a:endParaRPr lang="fr-FR" sz="1200" dirty="0" smtClean="0"/>
          </a:p>
          <a:p>
            <a:r>
              <a:rPr lang="fr-FR" sz="1600" dirty="0" smtClean="0"/>
              <a:t>Vous pouvez saisir le médiateur du crédit sur leur site internet :</a:t>
            </a:r>
          </a:p>
          <a:p>
            <a:r>
              <a:rPr lang="fr-FR" sz="1600" dirty="0" smtClean="0"/>
              <a:t> </a:t>
            </a:r>
            <a:r>
              <a:rPr lang="fr-FR" sz="1600" dirty="0" smtClean="0">
                <a:hlinkClick r:id="rId3"/>
              </a:rPr>
              <a:t>https://mediateur-credit.banque-france.fr/saisir-la-mediation/vous-allez-saisir-la-mediation-du-credit</a:t>
            </a:r>
            <a:endParaRPr lang="fr-FR" sz="1600" dirty="0" smtClean="0"/>
          </a:p>
          <a:p>
            <a:endParaRPr lang="fr-FR" sz="1200" dirty="0" smtClean="0"/>
          </a:p>
          <a:p>
            <a:r>
              <a:rPr lang="fr-FR" sz="1600" dirty="0" smtClean="0"/>
              <a:t>Dans les 48h suivant la saisine, le médiateur vous contacte et définit un schéma d’action avec vous. </a:t>
            </a:r>
          </a:p>
          <a:p>
            <a:endParaRPr lang="fr-FR" sz="1200" dirty="0" smtClean="0"/>
          </a:p>
          <a:p>
            <a:r>
              <a:rPr lang="fr-FR" sz="1600" dirty="0" smtClean="0"/>
              <a:t>Il saisit les banques concernées.</a:t>
            </a:r>
          </a:p>
        </p:txBody>
      </p:sp>
    </p:spTree>
    <p:extLst>
      <p:ext uri="{BB962C8B-B14F-4D97-AF65-F5344CB8AC3E}">
        <p14:creationId xmlns="" xmlns:p14="http://schemas.microsoft.com/office/powerpoint/2010/main" val="3318582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3"/>
          </p:nvPr>
        </p:nvSpPr>
        <p:spPr>
          <a:xfrm>
            <a:off x="1255369" y="95114"/>
            <a:ext cx="7638493" cy="209093"/>
          </a:xfrm>
        </p:spPr>
        <p:txBody>
          <a:bodyPr/>
          <a:lstStyle/>
          <a:p>
            <a:r>
              <a:rPr lang="fr-FR" sz="2500" dirty="0" smtClean="0"/>
              <a:t>LES AIDES OPERATIONNELLES </a:t>
            </a:r>
            <a:endParaRPr lang="fr-FR" sz="2500" dirty="0"/>
          </a:p>
        </p:txBody>
      </p:sp>
      <p:sp>
        <p:nvSpPr>
          <p:cNvPr id="3" name="Espace réservé du numéro de diapositive 2"/>
          <p:cNvSpPr>
            <a:spLocks noGrp="1"/>
          </p:cNvSpPr>
          <p:nvPr>
            <p:ph type="sldNum" sz="quarter" idx="12"/>
          </p:nvPr>
        </p:nvSpPr>
        <p:spPr/>
        <p:txBody>
          <a:bodyPr/>
          <a:lstStyle/>
          <a:p>
            <a:fld id="{69E40403-B73B-C545-B6E4-CBB5CF4BD001}" type="slidenum">
              <a:rPr lang="fr-FR" smtClean="0"/>
              <a:pPr/>
              <a:t>12</a:t>
            </a:fld>
            <a:endParaRPr lang="fr-FR"/>
          </a:p>
        </p:txBody>
      </p:sp>
      <p:sp>
        <p:nvSpPr>
          <p:cNvPr id="6" name="Espace réservé du contenu 5"/>
          <p:cNvSpPr>
            <a:spLocks noGrp="1"/>
          </p:cNvSpPr>
          <p:nvPr>
            <p:ph idx="1"/>
          </p:nvPr>
        </p:nvSpPr>
        <p:spPr>
          <a:xfrm>
            <a:off x="238125" y="676276"/>
            <a:ext cx="8655737" cy="4090988"/>
          </a:xfrm>
        </p:spPr>
        <p:txBody>
          <a:bodyPr/>
          <a:lstStyle/>
          <a:p>
            <a:pPr>
              <a:buNone/>
            </a:pPr>
            <a:r>
              <a:rPr lang="fr-FR" sz="1800" b="1" dirty="0" smtClean="0">
                <a:solidFill>
                  <a:schemeClr val="tx2"/>
                </a:solidFill>
                <a:latin typeface="Calibri" pitchFamily="34" charset="0"/>
                <a:cs typeface="Calibri" pitchFamily="34" charset="0"/>
              </a:rPr>
              <a:t>Le report des loyers, contrat d’eau et d’électricité</a:t>
            </a:r>
          </a:p>
          <a:p>
            <a:pPr>
              <a:buNone/>
            </a:pPr>
            <a:endParaRPr lang="fr-FR" sz="800" b="1" dirty="0" smtClean="0">
              <a:solidFill>
                <a:schemeClr val="tx2"/>
              </a:solidFill>
              <a:latin typeface="Calibri" pitchFamily="34" charset="0"/>
              <a:cs typeface="Calibri" pitchFamily="34" charset="0"/>
            </a:endParaRPr>
          </a:p>
          <a:p>
            <a:pPr marL="85725" indent="0" algn="just">
              <a:spcBef>
                <a:spcPts val="0"/>
              </a:spcBef>
              <a:buNone/>
            </a:pPr>
            <a:r>
              <a:rPr lang="fr-FR" sz="1600" dirty="0" smtClean="0">
                <a:solidFill>
                  <a:schemeClr val="tx1"/>
                </a:solidFill>
                <a:latin typeface="Calibri" pitchFamily="34" charset="0"/>
                <a:cs typeface="Calibri" pitchFamily="34" charset="0"/>
              </a:rPr>
              <a:t>Ces contrats ne peuvent être interrompus, suspendus ou réduits en cas de non paiement de sa facture professionnelle.</a:t>
            </a:r>
          </a:p>
          <a:p>
            <a:pPr marL="85725" indent="0" algn="just">
              <a:spcBef>
                <a:spcPts val="0"/>
              </a:spcBef>
              <a:buNone/>
            </a:pPr>
            <a:endParaRPr lang="fr-FR" sz="800" dirty="0" smtClean="0">
              <a:solidFill>
                <a:schemeClr val="tx1"/>
              </a:solidFill>
              <a:latin typeface="Calibri" pitchFamily="34" charset="0"/>
              <a:cs typeface="Calibri" pitchFamily="34" charset="0"/>
            </a:endParaRPr>
          </a:p>
          <a:p>
            <a:pPr marL="85725" indent="0" algn="just">
              <a:spcBef>
                <a:spcPts val="0"/>
              </a:spcBef>
              <a:buNone/>
            </a:pPr>
            <a:r>
              <a:rPr lang="fr-FR" sz="1600" dirty="0" smtClean="0">
                <a:solidFill>
                  <a:schemeClr val="tx1"/>
                </a:solidFill>
                <a:latin typeface="Calibri" pitchFamily="34" charset="0"/>
                <a:cs typeface="Calibri" pitchFamily="34" charset="0"/>
              </a:rPr>
              <a:t>En attente d’un décret pour savoir si les entrepreneurs dont le siège de l’entreprise est établi à leur domicile sont concernés.</a:t>
            </a:r>
          </a:p>
          <a:p>
            <a:pPr>
              <a:spcBef>
                <a:spcPts val="0"/>
              </a:spcBef>
              <a:buNone/>
            </a:pPr>
            <a:endParaRPr lang="fr-FR" sz="800" dirty="0" smtClean="0">
              <a:solidFill>
                <a:schemeClr val="tx2"/>
              </a:solidFill>
              <a:latin typeface="Calibri" pitchFamily="34" charset="0"/>
              <a:cs typeface="Calibri" pitchFamily="34" charset="0"/>
            </a:endParaRPr>
          </a:p>
          <a:p>
            <a:pPr marL="85725" indent="0" algn="just">
              <a:spcBef>
                <a:spcPts val="0"/>
              </a:spcBef>
              <a:buNone/>
            </a:pPr>
            <a:r>
              <a:rPr lang="fr-FR" sz="1600" u="sng" dirty="0" smtClean="0">
                <a:solidFill>
                  <a:schemeClr val="tx1"/>
                </a:solidFill>
                <a:latin typeface="+mn-lt"/>
              </a:rPr>
              <a:t>Bénéficiaire</a:t>
            </a:r>
            <a:r>
              <a:rPr lang="fr-FR" sz="1600" dirty="0" smtClean="0">
                <a:solidFill>
                  <a:schemeClr val="tx1"/>
                </a:solidFill>
                <a:latin typeface="+mn-lt"/>
              </a:rPr>
              <a:t>s :  personnes physiques et morales de droit privé exerçant une activité économique qui remplissent les conditions et critères d’éligibilité au fonds de solidarité.</a:t>
            </a:r>
          </a:p>
          <a:p>
            <a:pPr marL="85725" indent="0" algn="just">
              <a:spcBef>
                <a:spcPts val="0"/>
              </a:spcBef>
              <a:buNone/>
            </a:pPr>
            <a:endParaRPr lang="fr-FR" sz="800" dirty="0" smtClean="0">
              <a:solidFill>
                <a:schemeClr val="tx1"/>
              </a:solidFill>
              <a:latin typeface="+mn-lt"/>
              <a:cs typeface="Calibri" pitchFamily="34" charset="0"/>
            </a:endParaRPr>
          </a:p>
          <a:p>
            <a:pPr marL="85725" indent="0" algn="just">
              <a:spcBef>
                <a:spcPts val="0"/>
              </a:spcBef>
              <a:buNone/>
            </a:pPr>
            <a:r>
              <a:rPr lang="fr-FR" sz="1600" dirty="0" smtClean="0">
                <a:solidFill>
                  <a:schemeClr val="tx1"/>
                </a:solidFill>
                <a:latin typeface="+mn-lt"/>
              </a:rPr>
              <a:t>Depuis le 25 mars 2020 et jusqu’à la date de cessation de l’état d’urgence sanitaire.</a:t>
            </a:r>
          </a:p>
          <a:p>
            <a:pPr marL="85725" indent="0" algn="just">
              <a:spcBef>
                <a:spcPts val="0"/>
              </a:spcBef>
              <a:buNone/>
            </a:pPr>
            <a:endParaRPr lang="fr-FR" sz="800" dirty="0" smtClean="0">
              <a:solidFill>
                <a:schemeClr val="tx1"/>
              </a:solidFill>
              <a:latin typeface="+mn-lt"/>
              <a:cs typeface="Calibri" pitchFamily="34" charset="0"/>
            </a:endParaRPr>
          </a:p>
          <a:p>
            <a:pPr marL="85725" indent="0" algn="just">
              <a:spcBef>
                <a:spcPts val="0"/>
              </a:spcBef>
              <a:buNone/>
            </a:pPr>
            <a:r>
              <a:rPr lang="fr-FR" sz="1600" dirty="0" smtClean="0">
                <a:solidFill>
                  <a:schemeClr val="tx1"/>
                </a:solidFill>
                <a:latin typeface="+mn-lt"/>
              </a:rPr>
              <a:t>Ce report ne peut donner lieu à des pénalités financières, frais ou indemnité.</a:t>
            </a:r>
          </a:p>
          <a:p>
            <a:pPr marL="85725" indent="0" algn="just">
              <a:spcBef>
                <a:spcPts val="0"/>
              </a:spcBef>
              <a:buNone/>
            </a:pPr>
            <a:endParaRPr lang="fr-FR" sz="800" dirty="0" smtClean="0">
              <a:solidFill>
                <a:schemeClr val="tx1"/>
              </a:solidFill>
              <a:latin typeface="+mn-lt"/>
            </a:endParaRPr>
          </a:p>
          <a:p>
            <a:pPr marL="85725" indent="0" algn="just">
              <a:spcBef>
                <a:spcPts val="0"/>
              </a:spcBef>
              <a:buNone/>
            </a:pPr>
            <a:r>
              <a:rPr lang="fr-FR" sz="1600" dirty="0" smtClean="0">
                <a:solidFill>
                  <a:schemeClr val="tx1"/>
                </a:solidFill>
                <a:latin typeface="+mn-lt"/>
              </a:rPr>
              <a:t>Le paiement se fera de façon échelonnée et réparti sur une période minimum de six mois.</a:t>
            </a:r>
          </a:p>
          <a:p>
            <a:pPr marL="85725" indent="0" algn="just">
              <a:spcBef>
                <a:spcPts val="0"/>
              </a:spcBef>
              <a:buNone/>
            </a:pPr>
            <a:endParaRPr lang="fr-FR" sz="800" dirty="0" smtClean="0">
              <a:solidFill>
                <a:schemeClr val="tx1"/>
              </a:solidFill>
              <a:latin typeface="+mn-lt"/>
              <a:cs typeface="Calibri" pitchFamily="34" charset="0"/>
            </a:endParaRPr>
          </a:p>
          <a:p>
            <a:pPr marL="85725" indent="0" algn="just">
              <a:spcBef>
                <a:spcPts val="0"/>
              </a:spcBef>
              <a:buNone/>
            </a:pPr>
            <a:r>
              <a:rPr lang="fr-FR" sz="1600" dirty="0" smtClean="0">
                <a:solidFill>
                  <a:schemeClr val="tx1"/>
                </a:solidFill>
                <a:latin typeface="+mn-lt"/>
              </a:rPr>
              <a:t>Adresser directement par mail ou par téléphone une demande de report à l’amiable aux entreprises auprès desquelles vous payez ces factures.</a:t>
            </a:r>
          </a:p>
          <a:p>
            <a:pPr marL="85725" indent="0" algn="just">
              <a:spcBef>
                <a:spcPts val="0"/>
              </a:spcBef>
              <a:buNone/>
            </a:pPr>
            <a:endParaRPr lang="fr-FR" sz="1600" dirty="0" smtClean="0">
              <a:solidFill>
                <a:schemeClr val="tx1"/>
              </a:solidFill>
              <a:latin typeface="+mn-lt"/>
              <a:cs typeface="Calibri" pitchFamily="34" charset="0"/>
            </a:endParaRPr>
          </a:p>
        </p:txBody>
      </p:sp>
    </p:spTree>
    <p:extLst>
      <p:ext uri="{BB962C8B-B14F-4D97-AF65-F5344CB8AC3E}">
        <p14:creationId xmlns="" xmlns:p14="http://schemas.microsoft.com/office/powerpoint/2010/main" val="40174054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3"/>
          </p:nvPr>
        </p:nvSpPr>
        <p:spPr>
          <a:xfrm>
            <a:off x="1200707" y="95113"/>
            <a:ext cx="7638493" cy="209093"/>
          </a:xfrm>
        </p:spPr>
        <p:txBody>
          <a:bodyPr/>
          <a:lstStyle/>
          <a:p>
            <a:r>
              <a:rPr lang="fr-FR" sz="2500" dirty="0" smtClean="0"/>
              <a:t>LA CCI IG AUX COTES DES PROFESSIONNELS</a:t>
            </a:r>
            <a:endParaRPr lang="fr-FR" sz="2500" dirty="0"/>
          </a:p>
        </p:txBody>
      </p:sp>
      <p:sp>
        <p:nvSpPr>
          <p:cNvPr id="5" name="Espace réservé du numéro de diapositive 4"/>
          <p:cNvSpPr>
            <a:spLocks noGrp="1"/>
          </p:cNvSpPr>
          <p:nvPr>
            <p:ph type="sldNum" sz="quarter" idx="12"/>
          </p:nvPr>
        </p:nvSpPr>
        <p:spPr/>
        <p:txBody>
          <a:bodyPr/>
          <a:lstStyle/>
          <a:p>
            <a:fld id="{69E40403-B73B-C545-B6E4-CBB5CF4BD001}" type="slidenum">
              <a:rPr lang="fr-FR" smtClean="0"/>
              <a:pPr/>
              <a:t>13</a:t>
            </a:fld>
            <a:endParaRPr lang="fr-FR"/>
          </a:p>
        </p:txBody>
      </p:sp>
      <p:sp>
        <p:nvSpPr>
          <p:cNvPr id="6" name="Rectangle 5"/>
          <p:cNvSpPr/>
          <p:nvPr/>
        </p:nvSpPr>
        <p:spPr>
          <a:xfrm>
            <a:off x="171450" y="982133"/>
            <a:ext cx="8791575" cy="2877711"/>
          </a:xfrm>
          <a:prstGeom prst="rect">
            <a:avLst/>
          </a:prstGeom>
        </p:spPr>
        <p:txBody>
          <a:bodyPr wrap="square">
            <a:spAutoFit/>
          </a:bodyPr>
          <a:lstStyle/>
          <a:p>
            <a:pPr>
              <a:buFont typeface="Wingdings" pitchFamily="2" charset="2"/>
              <a:buChar char="q"/>
            </a:pPr>
            <a:r>
              <a:rPr lang="fr-FR" b="1" dirty="0" smtClean="0">
                <a:solidFill>
                  <a:schemeClr val="tx2"/>
                </a:solidFill>
                <a:latin typeface="Calibri" pitchFamily="34" charset="0"/>
                <a:cs typeface="Calibri" pitchFamily="34" charset="0"/>
              </a:rPr>
              <a:t> Son rôle : </a:t>
            </a:r>
          </a:p>
          <a:p>
            <a:endParaRPr lang="fr-FR" sz="500" b="1" dirty="0" smtClean="0">
              <a:solidFill>
                <a:schemeClr val="tx2"/>
              </a:solidFill>
              <a:latin typeface="Calibri" pitchFamily="34" charset="0"/>
              <a:cs typeface="Calibri" pitchFamily="34" charset="0"/>
            </a:endParaRPr>
          </a:p>
          <a:p>
            <a:pPr marL="447675" indent="-266700" algn="just">
              <a:buFont typeface="Wingdings" pitchFamily="2" charset="2"/>
              <a:buChar char="è"/>
            </a:pPr>
            <a:r>
              <a:rPr lang="fr-FR" sz="1600" b="1" dirty="0" smtClean="0">
                <a:latin typeface="Calibri" pitchFamily="34" charset="0"/>
                <a:cs typeface="Calibri" pitchFamily="34" charset="0"/>
              </a:rPr>
              <a:t>	</a:t>
            </a:r>
            <a:r>
              <a:rPr lang="fr-FR" dirty="0" smtClean="0"/>
              <a:t>Renseigner et vous apporter des précisions sur les mesures mises en œuvre à votre profit</a:t>
            </a:r>
          </a:p>
          <a:p>
            <a:pPr marL="447675" indent="-266700" algn="just"/>
            <a:endParaRPr lang="fr-FR" sz="800" dirty="0" smtClean="0"/>
          </a:p>
          <a:p>
            <a:pPr marL="447675" indent="-266700" algn="just">
              <a:buFont typeface="Wingdings" pitchFamily="2" charset="2"/>
              <a:buChar char="è"/>
            </a:pPr>
            <a:r>
              <a:rPr lang="fr-FR" dirty="0" smtClean="0"/>
              <a:t>Etre en lien avec la DRFIP pour les questions particulières ou difficultés techniques lors des dépôts des demandes </a:t>
            </a:r>
            <a:r>
              <a:rPr lang="fr-FR" sz="1600" i="1" dirty="0" smtClean="0"/>
              <a:t>(fonds de solidarité et chômage partiel)</a:t>
            </a:r>
          </a:p>
          <a:p>
            <a:pPr marL="447675" indent="-266700"/>
            <a:endParaRPr lang="fr-FR" sz="800" dirty="0" smtClean="0"/>
          </a:p>
          <a:p>
            <a:pPr marL="447675" indent="-266700">
              <a:buFont typeface="Wingdings" pitchFamily="2" charset="2"/>
              <a:buChar char="è"/>
            </a:pPr>
            <a:r>
              <a:rPr lang="fr-FR" dirty="0" smtClean="0"/>
              <a:t>Accompagner dans le montage et le dépôt des dossiers PGE </a:t>
            </a:r>
          </a:p>
          <a:p>
            <a:pPr marL="447675" indent="-266700">
              <a:buFont typeface="Wingdings" pitchFamily="2" charset="2"/>
              <a:buChar char="è"/>
            </a:pPr>
            <a:endParaRPr lang="fr-FR" sz="800" dirty="0" smtClean="0"/>
          </a:p>
          <a:p>
            <a:pPr marL="447675" indent="-266700">
              <a:buFont typeface="Wingdings" pitchFamily="2" charset="2"/>
              <a:buChar char="è"/>
            </a:pPr>
            <a:r>
              <a:rPr lang="fr-FR" dirty="0" smtClean="0"/>
              <a:t>Faciliter la transmission des dossiers auprès des banques et des créanciers publics</a:t>
            </a:r>
          </a:p>
          <a:p>
            <a:pPr marL="447675" indent="-266700"/>
            <a:endParaRPr lang="fr-FR" sz="800" dirty="0" smtClean="0"/>
          </a:p>
          <a:p>
            <a:pPr marL="447675" indent="-266700">
              <a:buFont typeface="Wingdings" pitchFamily="2" charset="2"/>
              <a:buChar char="è"/>
            </a:pPr>
            <a:r>
              <a:rPr lang="fr-FR" dirty="0" smtClean="0"/>
              <a:t>Soutenir les entreprises dans le maintien de leur activité en période de confinement </a:t>
            </a:r>
          </a:p>
        </p:txBody>
      </p:sp>
    </p:spTree>
    <p:extLst>
      <p:ext uri="{BB962C8B-B14F-4D97-AF65-F5344CB8AC3E}">
        <p14:creationId xmlns="" xmlns:p14="http://schemas.microsoft.com/office/powerpoint/2010/main" val="17562043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3"/>
          </p:nvPr>
        </p:nvSpPr>
        <p:spPr>
          <a:xfrm>
            <a:off x="1229282" y="95113"/>
            <a:ext cx="7638493" cy="209093"/>
          </a:xfrm>
        </p:spPr>
        <p:txBody>
          <a:bodyPr/>
          <a:lstStyle/>
          <a:p>
            <a:r>
              <a:rPr lang="fr-FR" sz="2500" dirty="0" smtClean="0"/>
              <a:t>LA CCI IG AUX COTES DES PROFESSIONNELS</a:t>
            </a:r>
            <a:endParaRPr lang="fr-FR" sz="2500" dirty="0"/>
          </a:p>
        </p:txBody>
      </p:sp>
      <p:sp>
        <p:nvSpPr>
          <p:cNvPr id="5" name="Espace réservé du numéro de diapositive 4"/>
          <p:cNvSpPr>
            <a:spLocks noGrp="1"/>
          </p:cNvSpPr>
          <p:nvPr>
            <p:ph type="sldNum" sz="quarter" idx="12"/>
          </p:nvPr>
        </p:nvSpPr>
        <p:spPr/>
        <p:txBody>
          <a:bodyPr/>
          <a:lstStyle/>
          <a:p>
            <a:fld id="{69E40403-B73B-C545-B6E4-CBB5CF4BD001}" type="slidenum">
              <a:rPr lang="fr-FR" smtClean="0"/>
              <a:pPr/>
              <a:t>14</a:t>
            </a:fld>
            <a:endParaRPr lang="fr-FR"/>
          </a:p>
        </p:txBody>
      </p:sp>
      <p:sp>
        <p:nvSpPr>
          <p:cNvPr id="6" name="Rectangle 5"/>
          <p:cNvSpPr/>
          <p:nvPr/>
        </p:nvSpPr>
        <p:spPr>
          <a:xfrm>
            <a:off x="171450" y="714375"/>
            <a:ext cx="8791575" cy="3939540"/>
          </a:xfrm>
          <a:prstGeom prst="rect">
            <a:avLst/>
          </a:prstGeom>
        </p:spPr>
        <p:txBody>
          <a:bodyPr wrap="square">
            <a:spAutoFit/>
          </a:bodyPr>
          <a:lstStyle/>
          <a:p>
            <a:endParaRPr lang="fr-FR" sz="800" b="1" dirty="0" smtClean="0">
              <a:solidFill>
                <a:schemeClr val="tx2"/>
              </a:solidFill>
              <a:latin typeface="Calibri" pitchFamily="34" charset="0"/>
              <a:cs typeface="Calibri" pitchFamily="34" charset="0"/>
            </a:endParaRPr>
          </a:p>
          <a:p>
            <a:pPr>
              <a:buFont typeface="Wingdings" pitchFamily="2" charset="2"/>
              <a:buChar char="q"/>
            </a:pPr>
            <a:r>
              <a:rPr lang="fr-FR" b="1" dirty="0" smtClean="0">
                <a:solidFill>
                  <a:schemeClr val="tx2"/>
                </a:solidFill>
                <a:latin typeface="Calibri" pitchFamily="34" charset="0"/>
                <a:cs typeface="Calibri" pitchFamily="34" charset="0"/>
              </a:rPr>
              <a:t>  L’accompagnement de la CCI IG</a:t>
            </a:r>
          </a:p>
          <a:p>
            <a:endParaRPr lang="fr-FR" sz="1200" b="1" dirty="0" smtClean="0">
              <a:solidFill>
                <a:schemeClr val="tx2"/>
              </a:solidFill>
              <a:latin typeface="Calibri" pitchFamily="34" charset="0"/>
              <a:cs typeface="Calibri" pitchFamily="34" charset="0"/>
            </a:endParaRPr>
          </a:p>
          <a:p>
            <a:pPr marL="542925" lvl="2" indent="-276225">
              <a:buFont typeface="Wingdings" pitchFamily="2" charset="2"/>
              <a:buChar char="Ø"/>
            </a:pPr>
            <a:r>
              <a:rPr lang="fr-FR" sz="1600" b="1" dirty="0" smtClean="0">
                <a:solidFill>
                  <a:schemeClr val="tx2"/>
                </a:solidFill>
                <a:cs typeface="Calibri" pitchFamily="34" charset="0"/>
              </a:rPr>
              <a:t>Cellule Mesures d’aides CORONAVIRUS</a:t>
            </a:r>
          </a:p>
          <a:p>
            <a:pPr marL="1000125" lvl="3" indent="-276225"/>
            <a:endParaRPr lang="fr-FR" sz="500" dirty="0" smtClean="0">
              <a:cs typeface="Calibri" pitchFamily="34" charset="0"/>
            </a:endParaRPr>
          </a:p>
          <a:p>
            <a:pPr marL="809625" lvl="3" indent="-276225">
              <a:buFont typeface="Wingdings" pitchFamily="2" charset="2"/>
              <a:buChar char="ü"/>
            </a:pPr>
            <a:r>
              <a:rPr lang="fr-FR" sz="1600" dirty="0" smtClean="0">
                <a:cs typeface="Calibri" pitchFamily="34" charset="0"/>
              </a:rPr>
              <a:t>Mise à disposition d’un formulaire sur les réseaux sociaux et site internet</a:t>
            </a:r>
          </a:p>
          <a:p>
            <a:pPr marL="809625" lvl="3" indent="-276225"/>
            <a:endParaRPr lang="fr-FR" sz="500" dirty="0" smtClean="0">
              <a:cs typeface="Calibri" pitchFamily="34" charset="0"/>
            </a:endParaRPr>
          </a:p>
          <a:p>
            <a:pPr marL="809625" lvl="3" indent="-276225" algn="just">
              <a:buFont typeface="Wingdings" pitchFamily="2" charset="2"/>
              <a:buChar char="ü"/>
            </a:pPr>
            <a:r>
              <a:rPr lang="fr-FR" sz="1600" dirty="0" smtClean="0">
                <a:cs typeface="Calibri" pitchFamily="34" charset="0"/>
              </a:rPr>
              <a:t>Permanence téléphonique au </a:t>
            </a:r>
            <a:r>
              <a:rPr lang="fr-FR" sz="1600" b="1" dirty="0" smtClean="0">
                <a:solidFill>
                  <a:schemeClr val="accent3">
                    <a:lumMod val="50000"/>
                  </a:schemeClr>
                </a:solidFill>
                <a:cs typeface="Calibri" pitchFamily="34" charset="0"/>
              </a:rPr>
              <a:t>Numéro Vert 0800 111 971 </a:t>
            </a:r>
            <a:r>
              <a:rPr lang="fr-FR" sz="1600" dirty="0" smtClean="0">
                <a:cs typeface="Calibri" pitchFamily="34" charset="0"/>
              </a:rPr>
              <a:t>du lundi au vendredi de 8h30 à 18h</a:t>
            </a:r>
          </a:p>
          <a:p>
            <a:pPr marL="809625" lvl="3" indent="-276225"/>
            <a:endParaRPr lang="fr-FR" sz="500" dirty="0" smtClean="0">
              <a:cs typeface="Calibri" pitchFamily="34" charset="0"/>
            </a:endParaRPr>
          </a:p>
          <a:p>
            <a:pPr marL="809625" lvl="3" indent="-276225">
              <a:buFont typeface="Wingdings" pitchFamily="2" charset="2"/>
              <a:buChar char="ü"/>
            </a:pPr>
            <a:r>
              <a:rPr lang="fr-FR" sz="1600" dirty="0" smtClean="0">
                <a:cs typeface="Calibri" pitchFamily="34" charset="0"/>
              </a:rPr>
              <a:t>Une adresse mail </a:t>
            </a:r>
            <a:r>
              <a:rPr lang="fr-FR" sz="1600" dirty="0" smtClean="0">
                <a:cs typeface="Calibri" pitchFamily="34" charset="0"/>
                <a:hlinkClick r:id="rId2"/>
              </a:rPr>
              <a:t>entreprise-coronavirus@guadeloupe.cci.fr</a:t>
            </a:r>
            <a:endParaRPr lang="fr-FR" sz="1600" dirty="0" smtClean="0">
              <a:cs typeface="Calibri" pitchFamily="34" charset="0"/>
            </a:endParaRPr>
          </a:p>
          <a:p>
            <a:pPr marL="809625" lvl="3" indent="-276225">
              <a:buFont typeface="Wingdings" pitchFamily="2" charset="2"/>
              <a:buChar char="ü"/>
            </a:pPr>
            <a:endParaRPr lang="fr-FR" sz="500" dirty="0" smtClean="0">
              <a:cs typeface="Calibri" pitchFamily="34" charset="0"/>
            </a:endParaRPr>
          </a:p>
          <a:p>
            <a:pPr marL="809625" lvl="3" indent="-276225">
              <a:buFont typeface="Wingdings" pitchFamily="2" charset="2"/>
              <a:buChar char="ü"/>
            </a:pPr>
            <a:r>
              <a:rPr lang="fr-FR" sz="1600" dirty="0" smtClean="0">
                <a:cs typeface="Calibri" pitchFamily="34" charset="0"/>
              </a:rPr>
              <a:t>Des exemples de courriers pour vous faciliter vos différentes démarches </a:t>
            </a:r>
          </a:p>
          <a:p>
            <a:pPr marL="1000125" lvl="3" indent="-276225">
              <a:buFont typeface="Wingdings" pitchFamily="2" charset="2"/>
              <a:buChar char="ü"/>
            </a:pPr>
            <a:endParaRPr lang="fr-FR" sz="1200" dirty="0" smtClean="0">
              <a:cs typeface="Calibri" pitchFamily="34" charset="0"/>
            </a:endParaRPr>
          </a:p>
          <a:p>
            <a:pPr marL="1000125" lvl="3" indent="-276225">
              <a:buFont typeface="Wingdings" pitchFamily="2" charset="2"/>
              <a:buChar char="ü"/>
            </a:pPr>
            <a:endParaRPr lang="fr-FR" sz="1200" dirty="0" smtClean="0">
              <a:cs typeface="Calibri" pitchFamily="34" charset="0"/>
            </a:endParaRPr>
          </a:p>
          <a:p>
            <a:pPr marL="542925" lvl="3" indent="-276225">
              <a:buFont typeface="Wingdings" pitchFamily="2" charset="2"/>
              <a:buChar char="Ø"/>
            </a:pPr>
            <a:r>
              <a:rPr lang="fr-FR" sz="1600" b="1" dirty="0" smtClean="0">
                <a:solidFill>
                  <a:schemeClr val="tx2"/>
                </a:solidFill>
                <a:cs typeface="Calibri" pitchFamily="34" charset="0"/>
              </a:rPr>
              <a:t>Cellule PGE (Prêt Garanti par l’Etat)</a:t>
            </a:r>
          </a:p>
          <a:p>
            <a:pPr marL="542925" lvl="3" indent="-276225">
              <a:buFont typeface="Wingdings" pitchFamily="2" charset="2"/>
              <a:buChar char="Ø"/>
            </a:pPr>
            <a:endParaRPr lang="fr-FR" sz="500" b="1" dirty="0" smtClean="0">
              <a:solidFill>
                <a:schemeClr val="tx2"/>
              </a:solidFill>
              <a:cs typeface="Calibri" pitchFamily="34" charset="0"/>
            </a:endParaRPr>
          </a:p>
          <a:p>
            <a:pPr marL="809625" lvl="3" indent="-276225" algn="just">
              <a:buFont typeface="Wingdings" pitchFamily="2" charset="2"/>
              <a:buChar char="ü"/>
            </a:pPr>
            <a:r>
              <a:rPr lang="fr-FR" sz="1600" dirty="0" smtClean="0"/>
              <a:t>Accompagnement dans le montage et le dépôt du dossier : </a:t>
            </a:r>
            <a:r>
              <a:rPr lang="fr-FR" sz="1400" i="1" dirty="0" smtClean="0"/>
              <a:t>vérification de complétude, transmission au(x) référent(s) bancaire(s)</a:t>
            </a:r>
          </a:p>
          <a:p>
            <a:pPr marL="1000125" lvl="3" indent="-276225">
              <a:buFont typeface="Wingdings" pitchFamily="2" charset="2"/>
              <a:buChar char="ü"/>
            </a:pPr>
            <a:endParaRPr lang="fr-FR" sz="500" dirty="0" smtClean="0">
              <a:cs typeface="Calibri" pitchFamily="34" charset="0"/>
            </a:endParaRPr>
          </a:p>
          <a:p>
            <a:pPr marL="809625" lvl="3" indent="-276225" algn="just">
              <a:buFont typeface="Wingdings" pitchFamily="2" charset="2"/>
              <a:buChar char="ü"/>
            </a:pPr>
            <a:r>
              <a:rPr lang="fr-FR" sz="1600" dirty="0" smtClean="0">
                <a:cs typeface="Calibri" pitchFamily="34" charset="0"/>
              </a:rPr>
              <a:t>Permanence physique du lundi au vendredi de 9h à 12h pour dépôt des dossiers, si difficulté par mail</a:t>
            </a:r>
          </a:p>
        </p:txBody>
      </p:sp>
    </p:spTree>
    <p:extLst>
      <p:ext uri="{BB962C8B-B14F-4D97-AF65-F5344CB8AC3E}">
        <p14:creationId xmlns="" xmlns:p14="http://schemas.microsoft.com/office/powerpoint/2010/main" val="17562043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3"/>
          </p:nvPr>
        </p:nvSpPr>
        <p:spPr>
          <a:xfrm>
            <a:off x="1229282" y="95113"/>
            <a:ext cx="7638493" cy="209093"/>
          </a:xfrm>
        </p:spPr>
        <p:txBody>
          <a:bodyPr/>
          <a:lstStyle/>
          <a:p>
            <a:r>
              <a:rPr lang="fr-FR" sz="2500" dirty="0" smtClean="0"/>
              <a:t>LA CCI IG AUX COTES DES PROFESSIONNELS</a:t>
            </a:r>
            <a:endParaRPr lang="fr-FR" sz="2500" dirty="0"/>
          </a:p>
        </p:txBody>
      </p:sp>
      <p:sp>
        <p:nvSpPr>
          <p:cNvPr id="5" name="Espace réservé du numéro de diapositive 4"/>
          <p:cNvSpPr>
            <a:spLocks noGrp="1"/>
          </p:cNvSpPr>
          <p:nvPr>
            <p:ph type="sldNum" sz="quarter" idx="12"/>
          </p:nvPr>
        </p:nvSpPr>
        <p:spPr/>
        <p:txBody>
          <a:bodyPr/>
          <a:lstStyle/>
          <a:p>
            <a:fld id="{69E40403-B73B-C545-B6E4-CBB5CF4BD001}" type="slidenum">
              <a:rPr lang="fr-FR" smtClean="0"/>
              <a:pPr/>
              <a:t>15</a:t>
            </a:fld>
            <a:endParaRPr lang="fr-FR"/>
          </a:p>
        </p:txBody>
      </p:sp>
      <p:sp>
        <p:nvSpPr>
          <p:cNvPr id="6" name="Rectangle 5"/>
          <p:cNvSpPr/>
          <p:nvPr/>
        </p:nvSpPr>
        <p:spPr>
          <a:xfrm>
            <a:off x="76200" y="542925"/>
            <a:ext cx="8791575" cy="4493538"/>
          </a:xfrm>
          <a:prstGeom prst="rect">
            <a:avLst/>
          </a:prstGeom>
        </p:spPr>
        <p:txBody>
          <a:bodyPr wrap="square">
            <a:spAutoFit/>
          </a:bodyPr>
          <a:lstStyle/>
          <a:p>
            <a:endParaRPr lang="fr-FR" sz="800" b="1" dirty="0" smtClean="0">
              <a:solidFill>
                <a:schemeClr val="tx2"/>
              </a:solidFill>
              <a:latin typeface="Calibri" pitchFamily="34" charset="0"/>
              <a:cs typeface="Calibri" pitchFamily="34" charset="0"/>
            </a:endParaRPr>
          </a:p>
          <a:p>
            <a:pPr>
              <a:buFont typeface="Wingdings" pitchFamily="2" charset="2"/>
              <a:buChar char="q"/>
            </a:pPr>
            <a:r>
              <a:rPr lang="fr-FR" b="1" dirty="0" smtClean="0">
                <a:solidFill>
                  <a:schemeClr val="tx2"/>
                </a:solidFill>
                <a:latin typeface="Calibri" pitchFamily="34" charset="0"/>
                <a:cs typeface="Calibri" pitchFamily="34" charset="0"/>
              </a:rPr>
              <a:t>  L’accompagnement de la CCI IG</a:t>
            </a:r>
          </a:p>
          <a:p>
            <a:pPr marL="542925" lvl="2" indent="-276225"/>
            <a:endParaRPr lang="fr-FR" sz="800" dirty="0" smtClean="0">
              <a:cs typeface="Calibri" pitchFamily="34" charset="0"/>
            </a:endParaRPr>
          </a:p>
          <a:p>
            <a:pPr marL="542925" lvl="3" indent="-276225">
              <a:buFont typeface="Wingdings" pitchFamily="2" charset="2"/>
              <a:buChar char="Ø"/>
            </a:pPr>
            <a:r>
              <a:rPr lang="fr-FR" sz="1600" b="1" dirty="0" smtClean="0">
                <a:solidFill>
                  <a:schemeClr val="tx2"/>
                </a:solidFill>
                <a:cs typeface="Calibri" pitchFamily="34" charset="0"/>
              </a:rPr>
              <a:t>Recensement des créances publiques </a:t>
            </a:r>
          </a:p>
          <a:p>
            <a:pPr marL="85725" lvl="3"/>
            <a:r>
              <a:rPr lang="fr-FR" sz="1400" dirty="0" smtClean="0">
                <a:cs typeface="Calibri" pitchFamily="34" charset="0"/>
              </a:rPr>
              <a:t>Collecte des créances et mise en place des actions stratégiques pour inciter  les collectivités à régler les créances en retard.</a:t>
            </a:r>
          </a:p>
          <a:p>
            <a:pPr marL="266700" lvl="3"/>
            <a:endParaRPr lang="fr-FR" sz="800" dirty="0" smtClean="0">
              <a:solidFill>
                <a:srgbClr val="373CFF"/>
              </a:solidFill>
              <a:cs typeface="Calibri" pitchFamily="34" charset="0"/>
            </a:endParaRPr>
          </a:p>
          <a:p>
            <a:pPr marL="542925" lvl="1" indent="-276225">
              <a:buFont typeface="Wingdings" pitchFamily="2" charset="2"/>
              <a:buChar char="Ø"/>
            </a:pPr>
            <a:r>
              <a:rPr lang="fr-FR" sz="1600" b="1" dirty="0" smtClean="0">
                <a:solidFill>
                  <a:schemeClr val="tx2"/>
                </a:solidFill>
                <a:cs typeface="Calibri" pitchFamily="34" charset="0"/>
              </a:rPr>
              <a:t>Partenariat avec l’Ordre des Avocats </a:t>
            </a:r>
          </a:p>
          <a:p>
            <a:pPr marL="0" lvl="1"/>
            <a:r>
              <a:rPr lang="fr-FR" sz="1400" dirty="0" smtClean="0">
                <a:cs typeface="Calibri" pitchFamily="34" charset="0"/>
              </a:rPr>
              <a:t>Mise à disposition de la </a:t>
            </a:r>
            <a:r>
              <a:rPr lang="fr-FR" sz="1400" dirty="0" smtClean="0"/>
              <a:t>technicité des avocats, </a:t>
            </a:r>
            <a:r>
              <a:rPr lang="fr-FR" sz="1400" dirty="0" smtClean="0">
                <a:cs typeface="Calibri" pitchFamily="34" charset="0"/>
              </a:rPr>
              <a:t>pour répondre aux questions d’ordre juridique des </a:t>
            </a:r>
            <a:r>
              <a:rPr lang="fr-FR" sz="1400" dirty="0" smtClean="0"/>
              <a:t>professionnels </a:t>
            </a:r>
            <a:r>
              <a:rPr lang="fr-FR" sz="1400" dirty="0" smtClean="0">
                <a:cs typeface="Calibri" pitchFamily="34" charset="0"/>
              </a:rPr>
              <a:t>et les </a:t>
            </a:r>
            <a:r>
              <a:rPr lang="fr-FR" sz="1400" dirty="0" smtClean="0"/>
              <a:t>accompagner dans la recherche de solutions.</a:t>
            </a:r>
          </a:p>
          <a:p>
            <a:pPr marL="0" lvl="1"/>
            <a:endParaRPr lang="fr-FR" sz="800" dirty="0" smtClean="0">
              <a:cs typeface="Calibri" pitchFamily="34" charset="0"/>
            </a:endParaRPr>
          </a:p>
          <a:p>
            <a:pPr marL="542925" lvl="1" indent="-276225">
              <a:buFont typeface="Wingdings" pitchFamily="2" charset="2"/>
              <a:buChar char="Ø"/>
            </a:pPr>
            <a:r>
              <a:rPr lang="fr-FR" sz="1600" b="1" dirty="0" smtClean="0">
                <a:solidFill>
                  <a:schemeClr val="tx2"/>
                </a:solidFill>
                <a:cs typeface="Calibri" pitchFamily="34" charset="0"/>
              </a:rPr>
              <a:t>Plateforme d’entraide</a:t>
            </a:r>
          </a:p>
          <a:p>
            <a:pPr algn="just"/>
            <a:r>
              <a:rPr lang="fr-FR" sz="1400" dirty="0" smtClean="0"/>
              <a:t>Permet aux entreprises qui ont un besoin particulier de matériel ou d’approvisionnement de lancer un appel. </a:t>
            </a:r>
          </a:p>
          <a:p>
            <a:pPr algn="just"/>
            <a:r>
              <a:rPr lang="fr-FR" sz="1400" dirty="0" smtClean="0"/>
              <a:t>C’est aussi la possibilité pour toutes celles qui le souhaitent de proposer des produits ou des services dont une autre entreprise aurait besoin.</a:t>
            </a:r>
            <a:endParaRPr lang="fr-FR" dirty="0" smtClean="0"/>
          </a:p>
          <a:p>
            <a:pPr algn="just"/>
            <a:endParaRPr lang="fr-FR" sz="800" dirty="0" smtClean="0">
              <a:cs typeface="Calibri" pitchFamily="34" charset="0"/>
            </a:endParaRPr>
          </a:p>
          <a:p>
            <a:pPr marL="542925" lvl="1" indent="-276225">
              <a:buFont typeface="Wingdings" pitchFamily="2" charset="2"/>
              <a:buChar char="Ø"/>
            </a:pPr>
            <a:r>
              <a:rPr lang="fr-FR" sz="1600" b="1" dirty="0" smtClean="0">
                <a:solidFill>
                  <a:schemeClr val="tx2"/>
                </a:solidFill>
                <a:cs typeface="Calibri" pitchFamily="34" charset="0"/>
              </a:rPr>
              <a:t>Recensement des activités ouvertes </a:t>
            </a:r>
          </a:p>
          <a:p>
            <a:pPr marL="1588" lvl="1" indent="-1588"/>
            <a:r>
              <a:rPr lang="fr-FR" sz="1400" dirty="0" smtClean="0"/>
              <a:t>Valoriser et faire connaitre auprès des clients les entreprises sont encore en activité.</a:t>
            </a:r>
          </a:p>
          <a:p>
            <a:pPr marL="542925" lvl="1" indent="-276225"/>
            <a:endParaRPr lang="fr-FR" sz="800" dirty="0" smtClean="0"/>
          </a:p>
          <a:p>
            <a:pPr marL="542925" lvl="1" indent="-276225">
              <a:buFont typeface="Wingdings" pitchFamily="2" charset="2"/>
              <a:buChar char="Ø"/>
            </a:pPr>
            <a:r>
              <a:rPr lang="fr-FR" sz="1600" b="1" dirty="0" smtClean="0">
                <a:solidFill>
                  <a:schemeClr val="tx2"/>
                </a:solidFill>
                <a:cs typeface="Calibri" pitchFamily="34" charset="0"/>
              </a:rPr>
              <a:t>Etude d’impact (à la sortie de la crise)</a:t>
            </a:r>
          </a:p>
          <a:p>
            <a:pPr marL="1588" lvl="1" algn="just">
              <a:tabLst>
                <a:tab pos="0" algn="l"/>
              </a:tabLst>
            </a:pPr>
            <a:r>
              <a:rPr lang="fr-FR" sz="1400" dirty="0" smtClean="0">
                <a:cs typeface="Calibri" pitchFamily="34" charset="0"/>
              </a:rPr>
              <a:t>Faire remonter aux pouvoirs publics une cartographie des difficultés avec des indicateurs permettant de mesurer la situation locale après cette crise.</a:t>
            </a:r>
            <a:endParaRPr lang="fr-FR" sz="1400" dirty="0" smtClean="0"/>
          </a:p>
        </p:txBody>
      </p:sp>
    </p:spTree>
    <p:extLst>
      <p:ext uri="{BB962C8B-B14F-4D97-AF65-F5344CB8AC3E}">
        <p14:creationId xmlns="" xmlns:p14="http://schemas.microsoft.com/office/powerpoint/2010/main" val="17562043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00025" y="761999"/>
            <a:ext cx="8562975" cy="4005264"/>
          </a:xfrm>
        </p:spPr>
        <p:txBody>
          <a:bodyPr/>
          <a:lstStyle/>
          <a:p>
            <a:endParaRPr lang="fr-FR" sz="800" dirty="0" smtClean="0"/>
          </a:p>
          <a:p>
            <a:pPr>
              <a:buNone/>
            </a:pPr>
            <a:r>
              <a:rPr lang="fr-FR" sz="1800" b="1" dirty="0" smtClean="0">
                <a:solidFill>
                  <a:schemeClr val="tx2"/>
                </a:solidFill>
              </a:rPr>
              <a:t>CONTACTS UTILES :</a:t>
            </a:r>
          </a:p>
          <a:p>
            <a:pPr>
              <a:buNone/>
            </a:pPr>
            <a:endParaRPr lang="fr-FR" sz="800" b="1" dirty="0" smtClean="0">
              <a:solidFill>
                <a:schemeClr val="accent3">
                  <a:lumMod val="50000"/>
                </a:schemeClr>
              </a:solidFill>
            </a:endParaRPr>
          </a:p>
          <a:p>
            <a:pPr algn="ctr">
              <a:buNone/>
            </a:pPr>
            <a:r>
              <a:rPr lang="fr-FR" sz="1800" b="1" dirty="0" smtClean="0">
                <a:solidFill>
                  <a:schemeClr val="accent3">
                    <a:lumMod val="50000"/>
                  </a:schemeClr>
                </a:solidFill>
              </a:rPr>
              <a:t>N° Vert : 0800 111 971</a:t>
            </a:r>
          </a:p>
          <a:p>
            <a:pPr algn="ctr">
              <a:buNone/>
            </a:pPr>
            <a:endParaRPr lang="fr-FR" sz="800" b="1" dirty="0" smtClean="0">
              <a:solidFill>
                <a:schemeClr val="accent3">
                  <a:lumMod val="50000"/>
                </a:schemeClr>
              </a:solidFill>
            </a:endParaRPr>
          </a:p>
          <a:p>
            <a:pPr algn="ctr">
              <a:buNone/>
            </a:pPr>
            <a:r>
              <a:rPr lang="fr-FR" sz="1800" dirty="0" smtClean="0">
                <a:hlinkClick r:id="rId2"/>
              </a:rPr>
              <a:t>entreprise-coronavirus@guadeloupe.cci.fr</a:t>
            </a:r>
            <a:r>
              <a:rPr lang="fr-FR" sz="1800" dirty="0" smtClean="0"/>
              <a:t> </a:t>
            </a:r>
          </a:p>
          <a:p>
            <a:pPr algn="ctr">
              <a:buNone/>
            </a:pPr>
            <a:endParaRPr lang="fr-FR" sz="800" dirty="0" smtClean="0"/>
          </a:p>
          <a:p>
            <a:pPr algn="ctr">
              <a:buNone/>
            </a:pPr>
            <a:r>
              <a:rPr lang="fr-FR" sz="1800" dirty="0" smtClean="0">
                <a:hlinkClick r:id="rId3"/>
              </a:rPr>
              <a:t>pge@guadeloupe.cci.fr</a:t>
            </a:r>
            <a:endParaRPr lang="fr-FR" sz="1800" dirty="0" smtClean="0"/>
          </a:p>
          <a:p>
            <a:pPr algn="ctr">
              <a:buNone/>
            </a:pPr>
            <a:endParaRPr lang="fr-FR" sz="800" dirty="0" smtClean="0"/>
          </a:p>
          <a:p>
            <a:pPr algn="ctr">
              <a:buNone/>
            </a:pPr>
            <a:r>
              <a:rPr lang="fr-FR" sz="1800" dirty="0" smtClean="0">
                <a:hlinkClick r:id="rId4"/>
              </a:rPr>
              <a:t>www.guadeloupe.cci.fr</a:t>
            </a:r>
            <a:endParaRPr lang="fr-FR" sz="1800" dirty="0" smtClean="0"/>
          </a:p>
          <a:p>
            <a:pPr>
              <a:buNone/>
            </a:pPr>
            <a:endParaRPr lang="fr-FR" sz="1600" dirty="0" smtClean="0"/>
          </a:p>
          <a:p>
            <a:pPr algn="ctr">
              <a:buNone/>
            </a:pPr>
            <a:r>
              <a:rPr lang="fr-FR" sz="2800" b="1" dirty="0" smtClean="0">
                <a:solidFill>
                  <a:schemeClr val="accent4"/>
                </a:solidFill>
              </a:rPr>
              <a:t>Merci de votre attention </a:t>
            </a:r>
          </a:p>
          <a:p>
            <a:pPr algn="ctr">
              <a:buNone/>
            </a:pPr>
            <a:endParaRPr lang="fr-FR" sz="800" dirty="0" smtClean="0"/>
          </a:p>
          <a:p>
            <a:pPr algn="ctr">
              <a:buNone/>
            </a:pPr>
            <a:r>
              <a:rPr lang="fr-FR" sz="2000" b="1" dirty="0" smtClean="0">
                <a:solidFill>
                  <a:schemeClr val="accent4"/>
                </a:solidFill>
              </a:rPr>
              <a:t>Ensemble, reconstruisons une économie guadeloupéenne forte.</a:t>
            </a:r>
            <a:endParaRPr lang="fr-FR" sz="2000" dirty="0" smtClean="0">
              <a:solidFill>
                <a:schemeClr val="accent4"/>
              </a:solidFill>
            </a:endParaRPr>
          </a:p>
          <a:p>
            <a:pPr>
              <a:buNone/>
            </a:pPr>
            <a:endParaRPr lang="fr-FR" sz="1600" dirty="0" smtClean="0"/>
          </a:p>
          <a:p>
            <a:pPr>
              <a:buNone/>
            </a:pPr>
            <a:endParaRPr lang="fr-FR" sz="1600" dirty="0" smtClean="0"/>
          </a:p>
          <a:p>
            <a:pPr>
              <a:buNone/>
            </a:pPr>
            <a:endParaRPr lang="fr-FR" sz="1500" dirty="0"/>
          </a:p>
        </p:txBody>
      </p:sp>
      <p:sp>
        <p:nvSpPr>
          <p:cNvPr id="4" name="Espace réservé du texte 3"/>
          <p:cNvSpPr>
            <a:spLocks noGrp="1"/>
          </p:cNvSpPr>
          <p:nvPr>
            <p:ph type="body" sz="quarter" idx="13"/>
          </p:nvPr>
        </p:nvSpPr>
        <p:spPr>
          <a:xfrm>
            <a:off x="1255369" y="59097"/>
            <a:ext cx="7638493" cy="209093"/>
          </a:xfrm>
        </p:spPr>
        <p:txBody>
          <a:bodyPr/>
          <a:lstStyle/>
          <a:p>
            <a:r>
              <a:rPr lang="fr-FR" sz="2500" dirty="0" smtClean="0"/>
              <a:t>LA CCI IG AUX COTES DES PROFESSIONNELS</a:t>
            </a:r>
            <a:endParaRPr lang="fr-FR" sz="2500" dirty="0"/>
          </a:p>
        </p:txBody>
      </p:sp>
      <p:sp>
        <p:nvSpPr>
          <p:cNvPr id="5" name="Espace réservé du numéro de diapositive 4"/>
          <p:cNvSpPr>
            <a:spLocks noGrp="1"/>
          </p:cNvSpPr>
          <p:nvPr>
            <p:ph type="sldNum" sz="quarter" idx="12"/>
          </p:nvPr>
        </p:nvSpPr>
        <p:spPr/>
        <p:txBody>
          <a:bodyPr/>
          <a:lstStyle/>
          <a:p>
            <a:fld id="{69E40403-B73B-C545-B6E4-CBB5CF4BD001}" type="slidenum">
              <a:rPr lang="fr-FR" smtClean="0"/>
              <a:pPr/>
              <a:t>16</a:t>
            </a:fld>
            <a:endParaRPr lang="fr-FR"/>
          </a:p>
        </p:txBody>
      </p:sp>
    </p:spTree>
    <p:extLst>
      <p:ext uri="{BB962C8B-B14F-4D97-AF65-F5344CB8AC3E}">
        <p14:creationId xmlns="" xmlns:p14="http://schemas.microsoft.com/office/powerpoint/2010/main" val="28997987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571499" y="558800"/>
            <a:ext cx="8115301" cy="4584700"/>
          </a:xfrm>
        </p:spPr>
        <p:txBody>
          <a:bodyPr/>
          <a:lstStyle/>
          <a:p>
            <a:pPr>
              <a:buNone/>
            </a:pPr>
            <a:endParaRPr lang="fr-FR" sz="500" dirty="0" smtClean="0"/>
          </a:p>
          <a:p>
            <a:pPr>
              <a:buFont typeface="+mj-lt"/>
              <a:buAutoNum type="arabicPeriod"/>
            </a:pPr>
            <a:r>
              <a:rPr lang="fr-FR" sz="1600" b="1" dirty="0" smtClean="0">
                <a:latin typeface="Calibri" pitchFamily="34" charset="0"/>
                <a:cs typeface="Calibri" pitchFamily="34" charset="0"/>
              </a:rPr>
              <a:t>Les principales aides </a:t>
            </a:r>
          </a:p>
          <a:p>
            <a:pPr lvl="1">
              <a:buFont typeface="Wingdings" pitchFamily="2" charset="2"/>
              <a:buChar char="Ø"/>
            </a:pPr>
            <a:r>
              <a:rPr lang="fr-FR" sz="1400" dirty="0" smtClean="0">
                <a:latin typeface="Calibri" pitchFamily="34" charset="0"/>
                <a:cs typeface="Calibri" pitchFamily="34" charset="0"/>
              </a:rPr>
              <a:t>Les aides fiscales et sociales</a:t>
            </a:r>
          </a:p>
          <a:p>
            <a:pPr lvl="1">
              <a:buFont typeface="Wingdings" pitchFamily="2" charset="2"/>
              <a:buChar char="Ø"/>
            </a:pPr>
            <a:r>
              <a:rPr lang="fr-FR" sz="1400" dirty="0" smtClean="0">
                <a:latin typeface="Calibri" pitchFamily="34" charset="0"/>
                <a:cs typeface="Calibri" pitchFamily="34" charset="0"/>
              </a:rPr>
              <a:t>Le chômage partiel</a:t>
            </a:r>
          </a:p>
          <a:p>
            <a:pPr lvl="1">
              <a:buFont typeface="Wingdings" pitchFamily="2" charset="2"/>
              <a:buChar char="Ø"/>
            </a:pPr>
            <a:r>
              <a:rPr lang="fr-FR" sz="1400" dirty="0" smtClean="0">
                <a:latin typeface="Calibri" pitchFamily="34" charset="0"/>
                <a:cs typeface="Calibri" pitchFamily="34" charset="0"/>
              </a:rPr>
              <a:t>Les prêts de banques et autres mesures d’aides </a:t>
            </a:r>
          </a:p>
          <a:p>
            <a:pPr lvl="1">
              <a:buFont typeface="Wingdings" pitchFamily="2" charset="2"/>
              <a:buChar char="Ø"/>
            </a:pPr>
            <a:r>
              <a:rPr lang="fr-FR" sz="1400" dirty="0" smtClean="0">
                <a:latin typeface="Calibri" pitchFamily="34" charset="0"/>
                <a:cs typeface="Calibri" pitchFamily="34" charset="0"/>
              </a:rPr>
              <a:t>La médiation du crédit </a:t>
            </a:r>
          </a:p>
          <a:p>
            <a:pPr lvl="1">
              <a:buFont typeface="Wingdings" pitchFamily="2" charset="2"/>
              <a:buChar char="Ø"/>
            </a:pPr>
            <a:r>
              <a:rPr lang="fr-FR" sz="1400" dirty="0" smtClean="0">
                <a:latin typeface="Calibri" pitchFamily="34" charset="0"/>
                <a:cs typeface="Calibri" pitchFamily="34" charset="0"/>
              </a:rPr>
              <a:t>Les aides opérationnelles : report des loyers, électricité, eau </a:t>
            </a:r>
          </a:p>
          <a:p>
            <a:pPr lvl="1">
              <a:buNone/>
            </a:pPr>
            <a:r>
              <a:rPr lang="fr-FR" sz="1100" dirty="0" smtClean="0">
                <a:latin typeface="Calibri" pitchFamily="34" charset="0"/>
                <a:cs typeface="Calibri" pitchFamily="34" charset="0"/>
              </a:rPr>
              <a:t>					</a:t>
            </a:r>
          </a:p>
          <a:p>
            <a:pPr>
              <a:buFont typeface="+mj-lt"/>
              <a:buAutoNum type="arabicPeriod"/>
            </a:pPr>
            <a:r>
              <a:rPr lang="fr-FR" sz="1600" b="1" dirty="0" smtClean="0">
                <a:latin typeface="Calibri" pitchFamily="34" charset="0"/>
                <a:cs typeface="Calibri" pitchFamily="34" charset="0"/>
              </a:rPr>
              <a:t>L’accompagnement de la CCI IG</a:t>
            </a:r>
          </a:p>
          <a:p>
            <a:pPr lvl="1"/>
            <a:r>
              <a:rPr lang="fr-FR" sz="1400" dirty="0" smtClean="0">
                <a:latin typeface="+mn-lt"/>
                <a:cs typeface="Calibri" pitchFamily="34" charset="0"/>
              </a:rPr>
              <a:t>Cellule de crise mesures d’aides CORONAVIRUS</a:t>
            </a:r>
          </a:p>
          <a:p>
            <a:pPr lvl="1"/>
            <a:r>
              <a:rPr lang="fr-FR" sz="1400" dirty="0" smtClean="0">
                <a:latin typeface="+mn-lt"/>
                <a:cs typeface="Calibri" pitchFamily="34" charset="0"/>
              </a:rPr>
              <a:t>Dispositif PGE (Prêt Garanti par l’Etat)</a:t>
            </a:r>
          </a:p>
          <a:p>
            <a:pPr lvl="1"/>
            <a:r>
              <a:rPr lang="fr-FR" sz="1400" dirty="0" smtClean="0">
                <a:latin typeface="+mn-lt"/>
                <a:cs typeface="Calibri" pitchFamily="34" charset="0"/>
              </a:rPr>
              <a:t>Recensement des créances publiques</a:t>
            </a:r>
          </a:p>
          <a:p>
            <a:pPr lvl="1"/>
            <a:r>
              <a:rPr lang="fr-FR" sz="1400" dirty="0" smtClean="0">
                <a:latin typeface="+mn-lt"/>
                <a:cs typeface="Calibri" pitchFamily="34" charset="0"/>
              </a:rPr>
              <a:t>Partenariat avec l’Ordre des Avocats </a:t>
            </a:r>
          </a:p>
          <a:p>
            <a:pPr lvl="1"/>
            <a:r>
              <a:rPr lang="fr-FR" sz="1400" dirty="0" smtClean="0">
                <a:latin typeface="+mn-lt"/>
                <a:cs typeface="Calibri" pitchFamily="34" charset="0"/>
              </a:rPr>
              <a:t>Plateforme d’entraide</a:t>
            </a:r>
          </a:p>
          <a:p>
            <a:pPr lvl="1"/>
            <a:r>
              <a:rPr lang="fr-FR" sz="1400" dirty="0" smtClean="0">
                <a:latin typeface="+mn-lt"/>
                <a:cs typeface="Calibri" pitchFamily="34" charset="0"/>
              </a:rPr>
              <a:t>Recensement des activités ouvertes </a:t>
            </a:r>
          </a:p>
          <a:p>
            <a:pPr lvl="1"/>
            <a:r>
              <a:rPr lang="fr-FR" sz="1400" dirty="0" smtClean="0">
                <a:latin typeface="+mn-lt"/>
                <a:cs typeface="Calibri" pitchFamily="34" charset="0"/>
              </a:rPr>
              <a:t>Etude d’impact (à la sortie de la crise) </a:t>
            </a:r>
            <a:r>
              <a:rPr lang="fr-FR" sz="1400" i="1" dirty="0" smtClean="0">
                <a:latin typeface="+mn-lt"/>
              </a:rPr>
              <a:t>	</a:t>
            </a:r>
            <a:r>
              <a:rPr lang="fr-FR" sz="1100" i="1" dirty="0" smtClean="0"/>
              <a:t>		</a:t>
            </a:r>
            <a:r>
              <a:rPr lang="fr-FR" sz="1100" dirty="0" smtClean="0"/>
              <a:t>		</a:t>
            </a:r>
            <a:endParaRPr lang="fr-FR" sz="1100" dirty="0"/>
          </a:p>
        </p:txBody>
      </p:sp>
      <p:sp>
        <p:nvSpPr>
          <p:cNvPr id="5" name="Espace réservé du texte 4"/>
          <p:cNvSpPr>
            <a:spLocks noGrp="1"/>
          </p:cNvSpPr>
          <p:nvPr>
            <p:ph type="body" sz="quarter" idx="13"/>
          </p:nvPr>
        </p:nvSpPr>
        <p:spPr>
          <a:xfrm>
            <a:off x="1255369" y="95114"/>
            <a:ext cx="7638493" cy="209093"/>
          </a:xfrm>
        </p:spPr>
        <p:txBody>
          <a:bodyPr/>
          <a:lstStyle/>
          <a:p>
            <a:r>
              <a:rPr lang="fr-FR" sz="2500" dirty="0" smtClean="0"/>
              <a:t>SOMMAIRE</a:t>
            </a:r>
            <a:r>
              <a:rPr lang="fr-FR" dirty="0" smtClean="0"/>
              <a:t> </a:t>
            </a:r>
            <a:endParaRPr lang="fr-FR" dirty="0"/>
          </a:p>
        </p:txBody>
      </p:sp>
      <p:sp>
        <p:nvSpPr>
          <p:cNvPr id="6" name="Espace réservé du numéro de diapositive 5"/>
          <p:cNvSpPr>
            <a:spLocks noGrp="1"/>
          </p:cNvSpPr>
          <p:nvPr>
            <p:ph type="sldNum" sz="quarter" idx="12"/>
          </p:nvPr>
        </p:nvSpPr>
        <p:spPr/>
        <p:txBody>
          <a:bodyPr/>
          <a:lstStyle/>
          <a:p>
            <a:fld id="{69E40403-B73B-C545-B6E4-CBB5CF4BD001}" type="slidenum">
              <a:rPr lang="fr-FR" smtClean="0"/>
              <a:pPr/>
              <a:t>2</a:t>
            </a:fld>
            <a:endParaRPr lang="fr-FR"/>
          </a:p>
        </p:txBody>
      </p:sp>
    </p:spTree>
    <p:extLst>
      <p:ext uri="{BB962C8B-B14F-4D97-AF65-F5344CB8AC3E}">
        <p14:creationId xmlns="" xmlns:p14="http://schemas.microsoft.com/office/powerpoint/2010/main" val="3828290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xfrm>
            <a:off x="1255369" y="95114"/>
            <a:ext cx="7638493" cy="209093"/>
          </a:xfrm>
        </p:spPr>
        <p:txBody>
          <a:bodyPr/>
          <a:lstStyle/>
          <a:p>
            <a:r>
              <a:rPr lang="fr-FR" sz="2500" dirty="0" smtClean="0"/>
              <a:t>AIDES FISCALES  </a:t>
            </a:r>
            <a:endParaRPr lang="fr-FR" sz="2500" dirty="0"/>
          </a:p>
        </p:txBody>
      </p:sp>
      <p:sp>
        <p:nvSpPr>
          <p:cNvPr id="5" name="Espace réservé du numéro de diapositive 4"/>
          <p:cNvSpPr>
            <a:spLocks noGrp="1"/>
          </p:cNvSpPr>
          <p:nvPr>
            <p:ph type="sldNum" sz="quarter" idx="12"/>
          </p:nvPr>
        </p:nvSpPr>
        <p:spPr/>
        <p:txBody>
          <a:bodyPr/>
          <a:lstStyle/>
          <a:p>
            <a:fld id="{69E40403-B73B-C545-B6E4-CBB5CF4BD001}" type="slidenum">
              <a:rPr lang="fr-FR" smtClean="0"/>
              <a:pPr/>
              <a:t>3</a:t>
            </a:fld>
            <a:endParaRPr lang="fr-FR" dirty="0"/>
          </a:p>
        </p:txBody>
      </p:sp>
      <p:sp>
        <p:nvSpPr>
          <p:cNvPr id="8" name="ZoneTexte 7"/>
          <p:cNvSpPr txBox="1"/>
          <p:nvPr/>
        </p:nvSpPr>
        <p:spPr>
          <a:xfrm>
            <a:off x="209550" y="640695"/>
            <a:ext cx="8684311" cy="4185761"/>
          </a:xfrm>
          <a:prstGeom prst="rect">
            <a:avLst/>
          </a:prstGeom>
          <a:noFill/>
        </p:spPr>
        <p:txBody>
          <a:bodyPr wrap="square" rtlCol="0">
            <a:spAutoFit/>
          </a:bodyPr>
          <a:lstStyle/>
          <a:p>
            <a:pPr>
              <a:buClr>
                <a:schemeClr val="tx2"/>
              </a:buClr>
              <a:buFont typeface="Wingdings" pitchFamily="2" charset="2"/>
              <a:buChar char="v"/>
            </a:pPr>
            <a:r>
              <a:rPr lang="fr-FR" b="1" u="sng" dirty="0" smtClean="0"/>
              <a:t> </a:t>
            </a:r>
            <a:r>
              <a:rPr lang="fr-FR" b="1" u="sng" dirty="0" smtClean="0">
                <a:solidFill>
                  <a:schemeClr val="tx2"/>
                </a:solidFill>
              </a:rPr>
              <a:t>Pour les entreprises :</a:t>
            </a:r>
            <a:r>
              <a:rPr lang="fr-FR" b="1" dirty="0" smtClean="0">
                <a:solidFill>
                  <a:schemeClr val="tx2"/>
                </a:solidFill>
              </a:rPr>
              <a:t>  </a:t>
            </a:r>
          </a:p>
          <a:p>
            <a:pPr lvl="1"/>
            <a:endParaRPr lang="fr-FR" sz="800" dirty="0" smtClean="0"/>
          </a:p>
          <a:p>
            <a:pPr lvl="1" algn="just">
              <a:buFont typeface="Wingdings" pitchFamily="2" charset="2"/>
              <a:buChar char=""/>
            </a:pPr>
            <a:r>
              <a:rPr lang="fr-FR" dirty="0" smtClean="0"/>
              <a:t> </a:t>
            </a:r>
            <a:r>
              <a:rPr lang="fr-FR" sz="1600" dirty="0" smtClean="0"/>
              <a:t>Etalement ou report des échéances fiscales </a:t>
            </a:r>
            <a:r>
              <a:rPr lang="fr-FR" sz="1600" i="1" dirty="0" smtClean="0"/>
              <a:t>(sauf TVA) </a:t>
            </a:r>
            <a:endParaRPr lang="fr-FR" sz="1400" dirty="0" smtClean="0"/>
          </a:p>
          <a:p>
            <a:pPr marL="1162050" lvl="1" indent="-266700" algn="just">
              <a:buFont typeface="Wingdings" pitchFamily="2" charset="2"/>
              <a:buChar char="Ø"/>
              <a:tabLst>
                <a:tab pos="542925" algn="l"/>
              </a:tabLst>
            </a:pPr>
            <a:r>
              <a:rPr lang="fr-FR" dirty="0" smtClean="0"/>
              <a:t> </a:t>
            </a:r>
            <a:r>
              <a:rPr lang="fr-FR" sz="1400" dirty="0" smtClean="0"/>
              <a:t>Les reports sont accordés pour un délai de trois mois sans aucune pénalité et sans aucun justificatif</a:t>
            </a:r>
          </a:p>
          <a:p>
            <a:pPr marL="1162050" lvl="1" indent="-266700" algn="just">
              <a:buFont typeface="Wingdings" pitchFamily="2" charset="2"/>
              <a:buChar char="Ø"/>
              <a:tabLst>
                <a:tab pos="542925" algn="l"/>
              </a:tabLst>
            </a:pPr>
            <a:r>
              <a:rPr lang="fr-FR" dirty="0" smtClean="0"/>
              <a:t> </a:t>
            </a:r>
            <a:r>
              <a:rPr lang="fr-FR" sz="1400" dirty="0" smtClean="0"/>
              <a:t>Si échéances de mars réglées, possibilité d'en demander le remboursement, une fois le prélèvement effectif.</a:t>
            </a:r>
          </a:p>
          <a:p>
            <a:pPr marL="1162050" lvl="1" indent="-266700" algn="just">
              <a:buFont typeface="Wingdings" pitchFamily="2" charset="2"/>
              <a:buChar char="Ø"/>
              <a:tabLst>
                <a:tab pos="542925" algn="l"/>
              </a:tabLst>
            </a:pPr>
            <a:r>
              <a:rPr lang="fr-FR" sz="1400" dirty="0" smtClean="0"/>
              <a:t>Envoyez le formulaire simplifié à votre Service des Impôts des Entreprises (SIE) : </a:t>
            </a:r>
            <a:r>
              <a:rPr lang="fr-FR" sz="1400" dirty="0" smtClean="0">
                <a:hlinkClick r:id="rId3"/>
              </a:rPr>
              <a:t>https://urlz.fr/c7aN</a:t>
            </a:r>
            <a:endParaRPr lang="fr-FR" sz="1400" dirty="0" smtClean="0"/>
          </a:p>
          <a:p>
            <a:pPr marL="85725" lvl="1" algn="just"/>
            <a:r>
              <a:rPr lang="fr-FR" dirty="0" smtClean="0"/>
              <a:t>	</a:t>
            </a:r>
            <a:r>
              <a:rPr lang="fr-FR" sz="1400" dirty="0" smtClean="0"/>
              <a:t>     </a:t>
            </a:r>
            <a:r>
              <a:rPr lang="fr-FR" sz="1200" dirty="0" smtClean="0"/>
              <a:t>Ce dispositif ne concerne pas la TVA. Si impossibilité d’honorer les échéances de déclaration et de paiement  de la TVA. </a:t>
            </a:r>
          </a:p>
          <a:p>
            <a:pPr marL="85725" lvl="1" algn="just"/>
            <a:r>
              <a:rPr lang="fr-FR" sz="1200" dirty="0" smtClean="0"/>
              <a:t>                 Contactez le SIE pour trouver une solution adaptée.</a:t>
            </a:r>
          </a:p>
          <a:p>
            <a:pPr marL="85725" lvl="1" algn="just"/>
            <a:endParaRPr lang="fr-FR" sz="500" dirty="0" smtClean="0"/>
          </a:p>
          <a:p>
            <a:pPr marL="714375" lvl="1" indent="-266700" algn="just">
              <a:buFont typeface="Wingdings" pitchFamily="2" charset="2"/>
              <a:buChar char="è"/>
            </a:pPr>
            <a:r>
              <a:rPr lang="fr-FR" sz="1600" dirty="0" smtClean="0"/>
              <a:t>Remise des impôts directs</a:t>
            </a:r>
          </a:p>
          <a:p>
            <a:pPr marL="1171575" lvl="2" indent="-266700" algn="just">
              <a:buFont typeface="Wingdings" pitchFamily="2" charset="2"/>
              <a:buChar char="Ø"/>
            </a:pPr>
            <a:r>
              <a:rPr lang="fr-FR" sz="1400" dirty="0" smtClean="0"/>
              <a:t>Vous pouvez demander une remise sur vos impôts directs (impôt sur les sociétés, taxe foncière,…). </a:t>
            </a:r>
          </a:p>
          <a:p>
            <a:pPr marL="1171575" lvl="2" indent="-266700" algn="just">
              <a:buFont typeface="Wingdings" pitchFamily="2" charset="2"/>
              <a:buChar char="Ø"/>
            </a:pPr>
            <a:r>
              <a:rPr lang="fr-FR" sz="1400" dirty="0" smtClean="0"/>
              <a:t>Renseigner le formulaire en justifiant votre demande </a:t>
            </a:r>
            <a:r>
              <a:rPr lang="fr-FR" sz="1200" i="1" dirty="0" smtClean="0"/>
              <a:t>(baisse du chiffre d’affaires, dettes à honorer, situation de la trésorerie). </a:t>
            </a:r>
            <a:r>
              <a:rPr lang="fr-FR" sz="1400" dirty="0" smtClean="0"/>
              <a:t>Cf. lien ci-dessus.</a:t>
            </a:r>
          </a:p>
          <a:p>
            <a:pPr marL="1171575" lvl="2" indent="-266700" algn="just">
              <a:buFont typeface="Wingdings" pitchFamily="2" charset="2"/>
              <a:buChar char="Ø"/>
            </a:pPr>
            <a:endParaRPr lang="fr-FR" sz="500" i="1" dirty="0" smtClean="0"/>
          </a:p>
          <a:p>
            <a:pPr marL="809625" lvl="2" indent="-266700" algn="just">
              <a:buFont typeface="Wingdings" pitchFamily="2" charset="2"/>
              <a:buChar char="è"/>
            </a:pPr>
            <a:r>
              <a:rPr lang="fr-FR" sz="1600" dirty="0" smtClean="0"/>
              <a:t>En cas de contrat de mensualisation : </a:t>
            </a:r>
            <a:r>
              <a:rPr lang="fr-FR" sz="1400" dirty="0" smtClean="0"/>
              <a:t>suspension des paiements et report de CFE </a:t>
            </a:r>
            <a:r>
              <a:rPr lang="fr-FR" sz="1400" i="1" dirty="0" smtClean="0"/>
              <a:t>(Contribution Foncière des Entreprises)</a:t>
            </a:r>
            <a:r>
              <a:rPr lang="fr-FR" sz="1400" dirty="0" smtClean="0"/>
              <a:t>  ou TF </a:t>
            </a:r>
            <a:r>
              <a:rPr lang="fr-FR" sz="1400" i="1" dirty="0" smtClean="0"/>
              <a:t>(Taxe Foncière)</a:t>
            </a:r>
          </a:p>
          <a:p>
            <a:pPr marL="809625" lvl="2" indent="-266700" algn="just"/>
            <a:endParaRPr lang="fr-FR" sz="1400" i="1" dirty="0" smtClean="0"/>
          </a:p>
          <a:p>
            <a:pPr marL="809625" lvl="2" indent="-266700" algn="just"/>
            <a:r>
              <a:rPr lang="fr-FR" sz="1600" dirty="0" smtClean="0"/>
              <a:t>Connectez-vous  à votre  espace  professionnel sur</a:t>
            </a:r>
            <a:r>
              <a:rPr lang="fr-FR" sz="1600" u="sng" dirty="0" smtClean="0">
                <a:solidFill>
                  <a:schemeClr val="accent4"/>
                </a:solidFill>
              </a:rPr>
              <a:t> </a:t>
            </a:r>
            <a:r>
              <a:rPr lang="fr-FR" sz="1600" u="sng" dirty="0" smtClean="0">
                <a:solidFill>
                  <a:schemeClr val="tx2"/>
                </a:solidFill>
              </a:rPr>
              <a:t>impots.gouv.fr</a:t>
            </a:r>
          </a:p>
        </p:txBody>
      </p:sp>
      <p:pic>
        <p:nvPicPr>
          <p:cNvPr id="1026" name="Picture 2"/>
          <p:cNvPicPr>
            <a:picLocks noChangeAspect="1" noChangeArrowheads="1"/>
          </p:cNvPicPr>
          <p:nvPr/>
        </p:nvPicPr>
        <p:blipFill>
          <a:blip r:embed="rId4"/>
          <a:srcRect/>
          <a:stretch>
            <a:fillRect/>
          </a:stretch>
        </p:blipFill>
        <p:spPr bwMode="auto">
          <a:xfrm>
            <a:off x="519112" y="2571750"/>
            <a:ext cx="442911" cy="442911"/>
          </a:xfrm>
          <a:prstGeom prst="rect">
            <a:avLst/>
          </a:prstGeom>
          <a:noFill/>
          <a:ln w="9525">
            <a:noFill/>
            <a:miter lim="800000"/>
            <a:headEnd/>
            <a:tailEnd/>
          </a:ln>
        </p:spPr>
      </p:pic>
    </p:spTree>
    <p:extLst>
      <p:ext uri="{BB962C8B-B14F-4D97-AF65-F5344CB8AC3E}">
        <p14:creationId xmlns="" xmlns:p14="http://schemas.microsoft.com/office/powerpoint/2010/main" val="3318582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xfrm>
            <a:off x="1255369" y="95114"/>
            <a:ext cx="7638493" cy="209093"/>
          </a:xfrm>
        </p:spPr>
        <p:txBody>
          <a:bodyPr/>
          <a:lstStyle/>
          <a:p>
            <a:r>
              <a:rPr lang="fr-FR" sz="2500" dirty="0" smtClean="0"/>
              <a:t>AIDES FISCALES  </a:t>
            </a:r>
            <a:endParaRPr lang="fr-FR" sz="2500" dirty="0"/>
          </a:p>
        </p:txBody>
      </p:sp>
      <p:sp>
        <p:nvSpPr>
          <p:cNvPr id="5" name="Espace réservé du numéro de diapositive 4"/>
          <p:cNvSpPr>
            <a:spLocks noGrp="1"/>
          </p:cNvSpPr>
          <p:nvPr>
            <p:ph type="sldNum" sz="quarter" idx="12"/>
          </p:nvPr>
        </p:nvSpPr>
        <p:spPr/>
        <p:txBody>
          <a:bodyPr/>
          <a:lstStyle/>
          <a:p>
            <a:fld id="{69E40403-B73B-C545-B6E4-CBB5CF4BD001}" type="slidenum">
              <a:rPr lang="fr-FR" smtClean="0"/>
              <a:pPr/>
              <a:t>4</a:t>
            </a:fld>
            <a:endParaRPr lang="fr-FR" dirty="0"/>
          </a:p>
        </p:txBody>
      </p:sp>
      <p:sp>
        <p:nvSpPr>
          <p:cNvPr id="8" name="ZoneTexte 7"/>
          <p:cNvSpPr txBox="1"/>
          <p:nvPr/>
        </p:nvSpPr>
        <p:spPr>
          <a:xfrm>
            <a:off x="209550" y="800100"/>
            <a:ext cx="8684311" cy="3216265"/>
          </a:xfrm>
          <a:prstGeom prst="rect">
            <a:avLst/>
          </a:prstGeom>
          <a:noFill/>
        </p:spPr>
        <p:txBody>
          <a:bodyPr wrap="square" rtlCol="0">
            <a:spAutoFit/>
          </a:bodyPr>
          <a:lstStyle/>
          <a:p>
            <a:pPr>
              <a:buClr>
                <a:schemeClr val="tx2"/>
              </a:buClr>
              <a:buFont typeface="Wingdings" pitchFamily="2" charset="2"/>
              <a:buChar char="v"/>
            </a:pPr>
            <a:r>
              <a:rPr lang="fr-FR" b="1" u="sng" dirty="0" smtClean="0"/>
              <a:t> </a:t>
            </a:r>
            <a:r>
              <a:rPr lang="fr-FR" b="1" u="sng" dirty="0" smtClean="0">
                <a:solidFill>
                  <a:schemeClr val="tx2"/>
                </a:solidFill>
              </a:rPr>
              <a:t>Pour les entrepreneurs  :</a:t>
            </a:r>
          </a:p>
          <a:p>
            <a:pPr>
              <a:buClr>
                <a:schemeClr val="tx2"/>
              </a:buClr>
              <a:buFont typeface="Wingdings" pitchFamily="2" charset="2"/>
              <a:buChar char="v"/>
            </a:pPr>
            <a:endParaRPr lang="fr-FR" b="1" u="sng" dirty="0" smtClean="0">
              <a:solidFill>
                <a:schemeClr val="tx2"/>
              </a:solidFill>
            </a:endParaRPr>
          </a:p>
          <a:p>
            <a:pPr>
              <a:buClr>
                <a:schemeClr val="tx2"/>
              </a:buClr>
            </a:pPr>
            <a:endParaRPr lang="fr-FR" sz="500" dirty="0" smtClean="0"/>
          </a:p>
          <a:p>
            <a:pPr lvl="1" algn="just">
              <a:buFont typeface="Wingdings" pitchFamily="2" charset="2"/>
              <a:buChar char=""/>
            </a:pPr>
            <a:r>
              <a:rPr lang="fr-FR" dirty="0" smtClean="0"/>
              <a:t> Modulation du taux du prélèvement à la source</a:t>
            </a:r>
          </a:p>
          <a:p>
            <a:pPr marL="85725" lvl="1" algn="just"/>
            <a:endParaRPr lang="fr-FR" sz="1400" dirty="0" smtClean="0"/>
          </a:p>
          <a:p>
            <a:pPr marL="714375" lvl="1" indent="-266700" algn="just">
              <a:buFont typeface="Wingdings" pitchFamily="2" charset="2"/>
              <a:buChar char="è"/>
            </a:pPr>
            <a:r>
              <a:rPr lang="fr-FR" dirty="0" smtClean="0"/>
              <a:t>Report des acomptes</a:t>
            </a:r>
          </a:p>
          <a:p>
            <a:pPr marL="1171575" lvl="2" indent="-266700" algn="just">
              <a:buFont typeface="Wingdings" pitchFamily="2" charset="2"/>
              <a:buChar char="Ø"/>
            </a:pPr>
            <a:r>
              <a:rPr lang="fr-FR" sz="1600" dirty="0" smtClean="0"/>
              <a:t>Possibilité de reporter le paiement de vos acomptes de prélèvement à la source sur vos revenus professionnels d’un mois sur l’autre jusqu’à trois fois ou d’un trimestre sur l’autre, si trimestriels</a:t>
            </a:r>
          </a:p>
          <a:p>
            <a:pPr marL="1171575" lvl="2" indent="-266700" algn="just"/>
            <a:r>
              <a:rPr lang="fr-FR" sz="1400" dirty="0" smtClean="0"/>
              <a:t> </a:t>
            </a:r>
            <a:endParaRPr lang="fr-FR" sz="1400" i="1" dirty="0" smtClean="0"/>
          </a:p>
          <a:p>
            <a:pPr marL="809625" lvl="2" indent="-266700" algn="just">
              <a:buFont typeface="Wingdings" pitchFamily="2" charset="2"/>
              <a:buChar char="è"/>
            </a:pPr>
            <a:r>
              <a:rPr lang="fr-FR" dirty="0" smtClean="0"/>
              <a:t>Suppression temporaire d’un acompte </a:t>
            </a:r>
          </a:p>
          <a:p>
            <a:pPr marL="1266825" lvl="3" indent="-266700" algn="just">
              <a:buFont typeface="Wingdings" pitchFamily="2" charset="2"/>
              <a:buChar char="Ø"/>
            </a:pPr>
            <a:r>
              <a:rPr lang="fr-FR" sz="1600" dirty="0" smtClean="0"/>
              <a:t>dans les situations les plus difficile, cela n’annule pas l’impôt dû, mais permet de différer son paiement</a:t>
            </a:r>
            <a:endParaRPr lang="fr-FR" sz="1600" i="1" dirty="0" smtClean="0"/>
          </a:p>
        </p:txBody>
      </p:sp>
      <p:sp>
        <p:nvSpPr>
          <p:cNvPr id="6" name="Rectangle 5"/>
          <p:cNvSpPr/>
          <p:nvPr/>
        </p:nvSpPr>
        <p:spPr>
          <a:xfrm>
            <a:off x="666750" y="4232672"/>
            <a:ext cx="7319010" cy="369332"/>
          </a:xfrm>
          <a:prstGeom prst="rect">
            <a:avLst/>
          </a:prstGeom>
        </p:spPr>
        <p:txBody>
          <a:bodyPr wrap="square">
            <a:spAutoFit/>
          </a:bodyPr>
          <a:lstStyle/>
          <a:p>
            <a:r>
              <a:rPr lang="fr-FR" dirty="0" smtClean="0"/>
              <a:t>La démarche  de  report  ou  de  suppression  se  fait sur </a:t>
            </a:r>
            <a:r>
              <a:rPr lang="fr-FR" u="sng" dirty="0" smtClean="0">
                <a:solidFill>
                  <a:schemeClr val="tx2"/>
                </a:solidFill>
              </a:rPr>
              <a:t>impots.gouv.fr</a:t>
            </a:r>
            <a:r>
              <a:rPr lang="fr-FR" dirty="0" smtClean="0"/>
              <a:t>  </a:t>
            </a:r>
            <a:endParaRPr lang="fr-FR" dirty="0"/>
          </a:p>
        </p:txBody>
      </p:sp>
    </p:spTree>
    <p:extLst>
      <p:ext uri="{BB962C8B-B14F-4D97-AF65-F5344CB8AC3E}">
        <p14:creationId xmlns="" xmlns:p14="http://schemas.microsoft.com/office/powerpoint/2010/main" val="3318582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xfrm>
            <a:off x="1255369" y="95114"/>
            <a:ext cx="7638493" cy="209093"/>
          </a:xfrm>
        </p:spPr>
        <p:txBody>
          <a:bodyPr/>
          <a:lstStyle/>
          <a:p>
            <a:r>
              <a:rPr lang="fr-FR" sz="2500" dirty="0" smtClean="0"/>
              <a:t>AIDES SOCIALES  </a:t>
            </a:r>
            <a:endParaRPr lang="fr-FR" sz="2500" dirty="0"/>
          </a:p>
        </p:txBody>
      </p:sp>
      <p:sp>
        <p:nvSpPr>
          <p:cNvPr id="5" name="Espace réservé du numéro de diapositive 4"/>
          <p:cNvSpPr>
            <a:spLocks noGrp="1"/>
          </p:cNvSpPr>
          <p:nvPr>
            <p:ph type="sldNum" sz="quarter" idx="12"/>
          </p:nvPr>
        </p:nvSpPr>
        <p:spPr/>
        <p:txBody>
          <a:bodyPr/>
          <a:lstStyle/>
          <a:p>
            <a:fld id="{69E40403-B73B-C545-B6E4-CBB5CF4BD001}" type="slidenum">
              <a:rPr lang="fr-FR" smtClean="0"/>
              <a:pPr/>
              <a:t>5</a:t>
            </a:fld>
            <a:endParaRPr lang="fr-FR" dirty="0"/>
          </a:p>
        </p:txBody>
      </p:sp>
      <p:sp>
        <p:nvSpPr>
          <p:cNvPr id="8" name="ZoneTexte 7"/>
          <p:cNvSpPr txBox="1"/>
          <p:nvPr/>
        </p:nvSpPr>
        <p:spPr>
          <a:xfrm>
            <a:off x="209551" y="838200"/>
            <a:ext cx="8684311" cy="3600986"/>
          </a:xfrm>
          <a:prstGeom prst="rect">
            <a:avLst/>
          </a:prstGeom>
          <a:noFill/>
        </p:spPr>
        <p:txBody>
          <a:bodyPr wrap="square" rtlCol="0">
            <a:spAutoFit/>
          </a:bodyPr>
          <a:lstStyle/>
          <a:p>
            <a:pPr>
              <a:buClr>
                <a:schemeClr val="tx2"/>
              </a:buClr>
              <a:buFont typeface="Wingdings" pitchFamily="2" charset="2"/>
              <a:buChar char="v"/>
            </a:pPr>
            <a:r>
              <a:rPr lang="fr-FR" b="1" u="sng" dirty="0" smtClean="0"/>
              <a:t> </a:t>
            </a:r>
            <a:r>
              <a:rPr lang="fr-FR" b="1" u="sng" dirty="0" smtClean="0">
                <a:solidFill>
                  <a:schemeClr val="tx2"/>
                </a:solidFill>
              </a:rPr>
              <a:t>Pour les entreprises :</a:t>
            </a:r>
          </a:p>
          <a:p>
            <a:pPr>
              <a:buClr>
                <a:schemeClr val="tx2"/>
              </a:buClr>
            </a:pPr>
            <a:endParaRPr lang="fr-FR" sz="500" dirty="0" smtClean="0"/>
          </a:p>
          <a:p>
            <a:pPr lvl="1" algn="just">
              <a:buFont typeface="Wingdings" pitchFamily="2" charset="2"/>
              <a:buChar char=""/>
            </a:pPr>
            <a:r>
              <a:rPr lang="fr-FR" sz="1400" dirty="0" smtClean="0"/>
              <a:t> </a:t>
            </a:r>
            <a:r>
              <a:rPr lang="fr-FR" sz="1600" dirty="0" smtClean="0"/>
              <a:t>Modulation du paiement des cotisations sociales de vos salariés</a:t>
            </a:r>
          </a:p>
          <a:p>
            <a:pPr lvl="1" algn="just"/>
            <a:endParaRPr lang="fr-FR" sz="800" dirty="0" smtClean="0"/>
          </a:p>
          <a:p>
            <a:pPr marL="0" lvl="1" algn="just"/>
            <a:r>
              <a:rPr lang="fr-FR" sz="1400" dirty="0" smtClean="0"/>
              <a:t>Pour  les  cotisations  sociales    du  5  avril  </a:t>
            </a:r>
            <a:r>
              <a:rPr lang="fr-FR" sz="1200" i="1" dirty="0" smtClean="0"/>
              <a:t>(pour les  employeurs  d’au  moins  50  salariés  et  dont  la paie  est  effectuée au  cours du  même  mois  que  la période  de  travail)</a:t>
            </a:r>
            <a:r>
              <a:rPr lang="fr-FR" sz="1400" dirty="0" smtClean="0"/>
              <a:t>  ou  du  15  avril  </a:t>
            </a:r>
            <a:r>
              <a:rPr lang="fr-FR" sz="1200" i="1" dirty="0" smtClean="0"/>
              <a:t>(dans  les  autres  cas)</a:t>
            </a:r>
          </a:p>
          <a:p>
            <a:pPr marL="0" lvl="1" algn="just"/>
            <a:endParaRPr lang="fr-FR" sz="800" i="1" dirty="0" smtClean="0"/>
          </a:p>
          <a:p>
            <a:pPr marL="0" lvl="1" algn="just"/>
            <a:r>
              <a:rPr lang="fr-FR" sz="1400" dirty="0" smtClean="0"/>
              <a:t>La date de  paiement de  ces  cotisations  pourra  être  reportée  jusqu’à  3  mois.</a:t>
            </a:r>
          </a:p>
          <a:p>
            <a:pPr marL="0" lvl="1" algn="just"/>
            <a:endParaRPr lang="fr-FR" sz="800" dirty="0" smtClean="0"/>
          </a:p>
          <a:p>
            <a:pPr marL="0" lvl="1" algn="just"/>
            <a:r>
              <a:rPr lang="fr-FR" sz="1400" dirty="0" smtClean="0"/>
              <a:t>Aucune pénalité  ne  sera appliquée.</a:t>
            </a:r>
          </a:p>
          <a:p>
            <a:pPr marL="0" lvl="1" algn="just"/>
            <a:endParaRPr lang="fr-FR" sz="800" dirty="0" smtClean="0"/>
          </a:p>
          <a:p>
            <a:pPr marL="0" lvl="1" algn="just"/>
            <a:r>
              <a:rPr lang="fr-FR" sz="1400" dirty="0" smtClean="0"/>
              <a:t>Vous pouvez  moduler le  paiement en  fonction  de  vos  besoins  :  montant à  0,  ou  montant correspondant  à une  partie des cotisations. </a:t>
            </a:r>
          </a:p>
          <a:p>
            <a:pPr marL="0" lvl="1" algn="just"/>
            <a:endParaRPr lang="fr-FR" sz="800" dirty="0" smtClean="0"/>
          </a:p>
          <a:p>
            <a:pPr marL="0" lvl="1" algn="just"/>
            <a:r>
              <a:rPr lang="fr-FR" sz="1400" dirty="0" smtClean="0"/>
              <a:t>Il est  néanmoins impératif  de  déclarer  et  donc  de  transmettre  la déclaration  sociale nominative  (DSN).</a:t>
            </a:r>
          </a:p>
          <a:p>
            <a:pPr marL="0" lvl="1" algn="just"/>
            <a:endParaRPr lang="fr-FR" sz="1400" dirty="0" smtClean="0"/>
          </a:p>
          <a:p>
            <a:pPr marL="0" lvl="1" algn="just"/>
            <a:r>
              <a:rPr lang="fr-FR" sz="1400" dirty="0" smtClean="0"/>
              <a:t>Pour en savoir plus : </a:t>
            </a:r>
            <a:r>
              <a:rPr lang="fr-FR" sz="1400" dirty="0" smtClean="0">
                <a:hlinkClick r:id="rId3"/>
              </a:rPr>
              <a:t>https://www.urssaf.fr/portail/home/actualites/toute-lactualite-employeur.html</a:t>
            </a:r>
            <a:endParaRPr lang="fr-FR" sz="1400" dirty="0" smtClean="0"/>
          </a:p>
          <a:p>
            <a:pPr marL="0" lvl="1" algn="just"/>
            <a:endParaRPr lang="fr-FR" sz="1000" dirty="0" smtClean="0"/>
          </a:p>
          <a:p>
            <a:pPr marL="85725" lvl="1" algn="just"/>
            <a:endParaRPr lang="fr-FR" sz="500" dirty="0" smtClean="0"/>
          </a:p>
        </p:txBody>
      </p:sp>
    </p:spTree>
    <p:extLst>
      <p:ext uri="{BB962C8B-B14F-4D97-AF65-F5344CB8AC3E}">
        <p14:creationId xmlns="" xmlns:p14="http://schemas.microsoft.com/office/powerpoint/2010/main" val="3318582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xfrm>
            <a:off x="1255369" y="95114"/>
            <a:ext cx="7638493" cy="209093"/>
          </a:xfrm>
        </p:spPr>
        <p:txBody>
          <a:bodyPr/>
          <a:lstStyle/>
          <a:p>
            <a:r>
              <a:rPr lang="fr-FR" sz="2500" dirty="0" smtClean="0"/>
              <a:t>AIDES SOCIALES  </a:t>
            </a:r>
            <a:endParaRPr lang="fr-FR" sz="2500" dirty="0"/>
          </a:p>
        </p:txBody>
      </p:sp>
      <p:sp>
        <p:nvSpPr>
          <p:cNvPr id="5" name="Espace réservé du numéro de diapositive 4"/>
          <p:cNvSpPr>
            <a:spLocks noGrp="1"/>
          </p:cNvSpPr>
          <p:nvPr>
            <p:ph type="sldNum" sz="quarter" idx="12"/>
          </p:nvPr>
        </p:nvSpPr>
        <p:spPr/>
        <p:txBody>
          <a:bodyPr/>
          <a:lstStyle/>
          <a:p>
            <a:fld id="{69E40403-B73B-C545-B6E4-CBB5CF4BD001}" type="slidenum">
              <a:rPr lang="fr-FR" smtClean="0"/>
              <a:pPr/>
              <a:t>6</a:t>
            </a:fld>
            <a:endParaRPr lang="fr-FR" dirty="0"/>
          </a:p>
        </p:txBody>
      </p:sp>
      <p:sp>
        <p:nvSpPr>
          <p:cNvPr id="8" name="ZoneTexte 7"/>
          <p:cNvSpPr txBox="1"/>
          <p:nvPr/>
        </p:nvSpPr>
        <p:spPr>
          <a:xfrm>
            <a:off x="209550" y="686862"/>
            <a:ext cx="8684311" cy="4031873"/>
          </a:xfrm>
          <a:prstGeom prst="rect">
            <a:avLst/>
          </a:prstGeom>
          <a:noFill/>
        </p:spPr>
        <p:txBody>
          <a:bodyPr wrap="square" rtlCol="0">
            <a:spAutoFit/>
          </a:bodyPr>
          <a:lstStyle/>
          <a:p>
            <a:pPr marL="85725" lvl="1" algn="just"/>
            <a:endParaRPr lang="fr-FR" sz="500" dirty="0" smtClean="0"/>
          </a:p>
          <a:p>
            <a:pPr marL="266700" lvl="1" indent="-266700" algn="just">
              <a:buFont typeface="Wingdings" pitchFamily="2" charset="2"/>
              <a:buChar char="v"/>
            </a:pPr>
            <a:r>
              <a:rPr lang="fr-FR" b="1" u="sng" dirty="0" smtClean="0">
                <a:solidFill>
                  <a:schemeClr val="tx2"/>
                </a:solidFill>
              </a:rPr>
              <a:t>Pour les entrepreneurs :</a:t>
            </a:r>
          </a:p>
          <a:p>
            <a:pPr marL="266700" lvl="1" indent="-266700" algn="just"/>
            <a:endParaRPr lang="fr-FR" sz="1200" dirty="0" smtClean="0"/>
          </a:p>
          <a:p>
            <a:pPr marL="714375" lvl="1" indent="-266700" algn="just">
              <a:buFont typeface="Wingdings" pitchFamily="2" charset="2"/>
              <a:buChar char="è"/>
            </a:pPr>
            <a:r>
              <a:rPr lang="fr-FR" sz="1600" dirty="0" smtClean="0"/>
              <a:t>Délai de paiement des cotisations sociales </a:t>
            </a:r>
          </a:p>
          <a:p>
            <a:pPr marL="714375" lvl="1" indent="-266700" algn="just">
              <a:buFont typeface="Wingdings" pitchFamily="2" charset="2"/>
              <a:buChar char="è"/>
            </a:pPr>
            <a:endParaRPr lang="fr-FR" sz="500" dirty="0" smtClean="0"/>
          </a:p>
          <a:p>
            <a:pPr marL="360363" lvl="1" indent="-180975" algn="just">
              <a:buFont typeface="Wingdings" pitchFamily="2" charset="2"/>
              <a:buChar char="Ø"/>
            </a:pPr>
            <a:r>
              <a:rPr lang="fr-FR" sz="1400" u="sng" dirty="0" smtClean="0"/>
              <a:t>Pour les dirigeants hors micro-entrepreneurs :</a:t>
            </a:r>
            <a:r>
              <a:rPr lang="fr-FR" sz="1400" dirty="0" smtClean="0"/>
              <a:t> Echéance mensuelle du 20 mars et du 5 avril n’ont pas été prélevées. Sinon, demandez un remboursement. Elles seront lissées sur les échéances ultérieures (mai à décembre). </a:t>
            </a:r>
          </a:p>
          <a:p>
            <a:pPr marL="360363" lvl="1" indent="-180975" algn="just"/>
            <a:endParaRPr lang="fr-FR" sz="500" dirty="0" smtClean="0"/>
          </a:p>
          <a:p>
            <a:pPr marL="360363" lvl="1" indent="-180975" algn="just"/>
            <a:r>
              <a:rPr lang="fr-FR" sz="1400" dirty="0" smtClean="0"/>
              <a:t>Celle du 20 avril sera automatiquement reportée et devrait être lissée sur les échéances ultérieures.</a:t>
            </a:r>
          </a:p>
          <a:p>
            <a:pPr marL="360363" lvl="1" indent="-180975" algn="just"/>
            <a:endParaRPr lang="fr-FR" sz="500" dirty="0" smtClean="0"/>
          </a:p>
          <a:p>
            <a:pPr marL="1588" lvl="1" indent="-1588" algn="just"/>
            <a:r>
              <a:rPr lang="fr-FR" sz="1400" dirty="0" smtClean="0"/>
              <a:t>Le report  n'est  automatique  que  pour  les  cotisations  personnelles  du  chef d'entreprise  travailleur  indépendant, si  vous  avez  opté pour  le  prélèvement  automatique.</a:t>
            </a:r>
          </a:p>
          <a:p>
            <a:pPr marL="809625" lvl="1" indent="-180975" algn="just"/>
            <a:endParaRPr lang="fr-FR" sz="1200" dirty="0" smtClean="0"/>
          </a:p>
          <a:p>
            <a:pPr marL="360363" lvl="1" indent="-180975" algn="just">
              <a:buFont typeface="Wingdings" pitchFamily="2" charset="2"/>
              <a:buChar char="Ø"/>
            </a:pPr>
            <a:r>
              <a:rPr lang="fr-FR" sz="1400" u="sng" dirty="0" smtClean="0"/>
              <a:t>Pour les dirigeants au régime micro-entrepreneur mensualisé </a:t>
            </a:r>
            <a:r>
              <a:rPr lang="fr-FR" sz="1600" u="sng" dirty="0" smtClean="0"/>
              <a:t>:</a:t>
            </a:r>
            <a:r>
              <a:rPr lang="fr-FR" sz="1600" dirty="0" smtClean="0"/>
              <a:t> </a:t>
            </a:r>
            <a:r>
              <a:rPr lang="fr-FR" sz="1400" dirty="0" smtClean="0"/>
              <a:t>L’échéance de mars exigible au 30 avril pourra être enregistrée ou modifiée à 0 pour éviter un prélèvement de cotisations en avril.</a:t>
            </a:r>
          </a:p>
          <a:p>
            <a:pPr marL="809625" lvl="1" indent="-180975" algn="just"/>
            <a:endParaRPr lang="fr-FR" sz="1500" dirty="0" smtClean="0"/>
          </a:p>
          <a:p>
            <a:pPr marL="714375" lvl="1" indent="-180975" algn="just">
              <a:buFont typeface="Wingdings" pitchFamily="2" charset="2"/>
              <a:buChar char="è"/>
            </a:pPr>
            <a:r>
              <a:rPr lang="fr-FR" sz="1600" b="1" dirty="0" smtClean="0"/>
              <a:t> </a:t>
            </a:r>
            <a:r>
              <a:rPr lang="fr-FR" sz="1600" dirty="0" smtClean="0"/>
              <a:t>En complément de cette mesure, vous pouvez solliciter :  </a:t>
            </a:r>
          </a:p>
          <a:p>
            <a:pPr marL="355600" lvl="2" indent="-180975" algn="just">
              <a:buFont typeface="Wingdings" pitchFamily="2" charset="2"/>
              <a:buChar char="Ø"/>
            </a:pPr>
            <a:r>
              <a:rPr lang="fr-FR" sz="1400" dirty="0" smtClean="0"/>
              <a:t>L’octroi de délais de paiement, y compris par anticipation.  Pas de majoration de retard, ni pénalité.</a:t>
            </a:r>
          </a:p>
          <a:p>
            <a:pPr marL="355600" lvl="2" indent="-180975" algn="just">
              <a:buFontTx/>
              <a:buChar char="-"/>
            </a:pPr>
            <a:endParaRPr lang="fr-FR" sz="500" dirty="0" smtClean="0"/>
          </a:p>
          <a:p>
            <a:pPr marL="355600" lvl="2" indent="-180975" algn="just">
              <a:buFont typeface="Wingdings" pitchFamily="2" charset="2"/>
              <a:buChar char="Ø"/>
            </a:pPr>
            <a:r>
              <a:rPr lang="fr-FR" sz="1400" dirty="0" smtClean="0"/>
              <a:t>Un ajustement de votre échéancier de cotisations, en le ré estimant sans attendre la déclaration annuelle.</a:t>
            </a:r>
          </a:p>
        </p:txBody>
      </p:sp>
    </p:spTree>
    <p:extLst>
      <p:ext uri="{BB962C8B-B14F-4D97-AF65-F5344CB8AC3E}">
        <p14:creationId xmlns="" xmlns:p14="http://schemas.microsoft.com/office/powerpoint/2010/main" val="3318582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xfrm>
            <a:off x="1255369" y="95114"/>
            <a:ext cx="7638493" cy="209093"/>
          </a:xfrm>
        </p:spPr>
        <p:txBody>
          <a:bodyPr/>
          <a:lstStyle/>
          <a:p>
            <a:r>
              <a:rPr lang="fr-FR" sz="2500" dirty="0" smtClean="0"/>
              <a:t>AIDES SOCIALES  </a:t>
            </a:r>
            <a:endParaRPr lang="fr-FR" sz="2500" dirty="0"/>
          </a:p>
        </p:txBody>
      </p:sp>
      <p:sp>
        <p:nvSpPr>
          <p:cNvPr id="5" name="Espace réservé du numéro de diapositive 4"/>
          <p:cNvSpPr>
            <a:spLocks noGrp="1"/>
          </p:cNvSpPr>
          <p:nvPr>
            <p:ph type="sldNum" sz="quarter" idx="12"/>
          </p:nvPr>
        </p:nvSpPr>
        <p:spPr/>
        <p:txBody>
          <a:bodyPr/>
          <a:lstStyle/>
          <a:p>
            <a:fld id="{69E40403-B73B-C545-B6E4-CBB5CF4BD001}" type="slidenum">
              <a:rPr lang="fr-FR" smtClean="0"/>
              <a:pPr/>
              <a:t>7</a:t>
            </a:fld>
            <a:endParaRPr lang="fr-FR" dirty="0"/>
          </a:p>
        </p:txBody>
      </p:sp>
      <p:sp>
        <p:nvSpPr>
          <p:cNvPr id="8" name="ZoneTexte 7"/>
          <p:cNvSpPr txBox="1"/>
          <p:nvPr/>
        </p:nvSpPr>
        <p:spPr>
          <a:xfrm>
            <a:off x="190500" y="550725"/>
            <a:ext cx="8703362" cy="3154710"/>
          </a:xfrm>
          <a:prstGeom prst="rect">
            <a:avLst/>
          </a:prstGeom>
          <a:noFill/>
        </p:spPr>
        <p:txBody>
          <a:bodyPr wrap="square" rtlCol="0">
            <a:spAutoFit/>
          </a:bodyPr>
          <a:lstStyle/>
          <a:p>
            <a:pPr marL="0" lvl="1" algn="just"/>
            <a:endParaRPr lang="fr-FR" sz="1000" dirty="0" smtClean="0"/>
          </a:p>
          <a:p>
            <a:pPr marL="85725" lvl="1" algn="just"/>
            <a:endParaRPr lang="fr-FR" sz="500" dirty="0" smtClean="0"/>
          </a:p>
          <a:p>
            <a:pPr marL="266700" lvl="1" indent="-266700" algn="just">
              <a:buFont typeface="Wingdings" pitchFamily="2" charset="2"/>
              <a:buChar char="v"/>
            </a:pPr>
            <a:r>
              <a:rPr lang="fr-FR" b="1" u="sng" dirty="0" smtClean="0">
                <a:solidFill>
                  <a:schemeClr val="tx2"/>
                </a:solidFill>
              </a:rPr>
              <a:t>Pour les entrepreneurs :</a:t>
            </a:r>
          </a:p>
          <a:p>
            <a:pPr marL="266700" lvl="1" indent="-266700" algn="just"/>
            <a:endParaRPr lang="fr-FR" sz="500" dirty="0" smtClean="0"/>
          </a:p>
          <a:p>
            <a:pPr marL="809625" lvl="1" indent="-180975" algn="just"/>
            <a:endParaRPr lang="fr-FR" sz="500" dirty="0" smtClean="0"/>
          </a:p>
          <a:p>
            <a:pPr marL="809625" lvl="1" indent="-180975" algn="just">
              <a:buFont typeface="Wingdings" pitchFamily="2" charset="2"/>
              <a:buChar char="è"/>
            </a:pPr>
            <a:r>
              <a:rPr lang="fr-FR" sz="1600" dirty="0" smtClean="0"/>
              <a:t>L’action sociale du Conseil de la Protection Sociale des Travailleurs Indépendants (CPSTI) peut intervenir dans la prise en charge partielle ou totale des cotisations.</a:t>
            </a:r>
          </a:p>
          <a:p>
            <a:pPr marL="809625" lvl="1" indent="-180975" algn="just"/>
            <a:endParaRPr lang="fr-FR" sz="1400" dirty="0" smtClean="0"/>
          </a:p>
          <a:p>
            <a:pPr marL="809625" lvl="1" indent="-180975" algn="just">
              <a:buFont typeface="Wingdings" pitchFamily="2" charset="2"/>
              <a:buChar char="è"/>
            </a:pPr>
            <a:r>
              <a:rPr lang="fr-FR" sz="1400" dirty="0" smtClean="0"/>
              <a:t> </a:t>
            </a:r>
            <a:r>
              <a:rPr lang="fr-FR" sz="1600" dirty="0" smtClean="0"/>
              <a:t>Le  réseau  des  Urssaf  propose  une  aide financière  exceptionnelle  qui  intervient  en  complément  des  aides  mises  en  place  en  parallèle.</a:t>
            </a:r>
          </a:p>
          <a:p>
            <a:pPr marL="809625" lvl="1" indent="-180975" algn="just">
              <a:buFont typeface="Wingdings" pitchFamily="2" charset="2"/>
              <a:buChar char="è"/>
            </a:pPr>
            <a:endParaRPr lang="fr-FR" sz="1600" dirty="0" smtClean="0"/>
          </a:p>
          <a:p>
            <a:pPr marL="809625" lvl="1" indent="-180975" algn="just">
              <a:buFont typeface="Wingdings" pitchFamily="2" charset="2"/>
              <a:buChar char="è"/>
            </a:pPr>
            <a:endParaRPr lang="fr-FR" sz="1600" dirty="0" smtClean="0"/>
          </a:p>
          <a:p>
            <a:pPr marL="809625" lvl="1" indent="-180975" algn="ctr"/>
            <a:r>
              <a:rPr lang="fr-FR" sz="1600" dirty="0" smtClean="0"/>
              <a:t>Renseignez-vous auprès de : </a:t>
            </a:r>
            <a:r>
              <a:rPr lang="fr-FR" sz="1600" dirty="0" smtClean="0">
                <a:hlinkClick r:id="rId3"/>
              </a:rPr>
              <a:t>action-sociale-ti.guadeloupe@urssaf.fr</a:t>
            </a:r>
            <a:endParaRPr lang="fr-FR" sz="1600" dirty="0" smtClean="0"/>
          </a:p>
          <a:p>
            <a:pPr marL="809625" lvl="1" indent="-180975" algn="ctr"/>
            <a:endParaRPr lang="fr-FR" sz="1600" dirty="0" smtClean="0"/>
          </a:p>
          <a:p>
            <a:pPr marL="809625" lvl="1" indent="-180975"/>
            <a:endParaRPr lang="fr-FR" sz="1400" dirty="0" smtClean="0"/>
          </a:p>
        </p:txBody>
      </p:sp>
    </p:spTree>
    <p:extLst>
      <p:ext uri="{BB962C8B-B14F-4D97-AF65-F5344CB8AC3E}">
        <p14:creationId xmlns="" xmlns:p14="http://schemas.microsoft.com/office/powerpoint/2010/main" val="3318582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xfrm>
            <a:off x="1255369" y="95114"/>
            <a:ext cx="7638493" cy="209093"/>
          </a:xfrm>
        </p:spPr>
        <p:txBody>
          <a:bodyPr/>
          <a:lstStyle/>
          <a:p>
            <a:r>
              <a:rPr lang="fr-FR" sz="2500" dirty="0" smtClean="0"/>
              <a:t>LE CHOMAGE PARTIEL</a:t>
            </a:r>
            <a:endParaRPr lang="fr-FR" sz="2500" dirty="0"/>
          </a:p>
        </p:txBody>
      </p:sp>
      <p:sp>
        <p:nvSpPr>
          <p:cNvPr id="5" name="Espace réservé du numéro de diapositive 4"/>
          <p:cNvSpPr>
            <a:spLocks noGrp="1"/>
          </p:cNvSpPr>
          <p:nvPr>
            <p:ph type="sldNum" sz="quarter" idx="12"/>
          </p:nvPr>
        </p:nvSpPr>
        <p:spPr/>
        <p:txBody>
          <a:bodyPr/>
          <a:lstStyle/>
          <a:p>
            <a:fld id="{69E40403-B73B-C545-B6E4-CBB5CF4BD001}" type="slidenum">
              <a:rPr lang="fr-FR" smtClean="0"/>
              <a:pPr/>
              <a:t>8</a:t>
            </a:fld>
            <a:endParaRPr lang="fr-FR" dirty="0"/>
          </a:p>
        </p:txBody>
      </p:sp>
      <p:sp>
        <p:nvSpPr>
          <p:cNvPr id="8" name="ZoneTexte 7"/>
          <p:cNvSpPr txBox="1"/>
          <p:nvPr/>
        </p:nvSpPr>
        <p:spPr>
          <a:xfrm>
            <a:off x="0" y="550725"/>
            <a:ext cx="9143999" cy="3770263"/>
          </a:xfrm>
          <a:prstGeom prst="rect">
            <a:avLst/>
          </a:prstGeom>
          <a:noFill/>
        </p:spPr>
        <p:txBody>
          <a:bodyPr wrap="square" rtlCol="0">
            <a:spAutoFit/>
          </a:bodyPr>
          <a:lstStyle/>
          <a:p>
            <a:pPr marL="0" lvl="1" algn="just"/>
            <a:endParaRPr lang="fr-FR" sz="1000" dirty="0" smtClean="0"/>
          </a:p>
          <a:p>
            <a:pPr marL="85725" lvl="1" algn="just"/>
            <a:endParaRPr lang="fr-FR" sz="500" dirty="0" smtClean="0"/>
          </a:p>
          <a:p>
            <a:pPr marL="266700" lvl="1" indent="-266700" algn="just">
              <a:buFont typeface="Wingdings" pitchFamily="2" charset="2"/>
              <a:buChar char="v"/>
            </a:pPr>
            <a:r>
              <a:rPr lang="fr-FR" sz="1600" dirty="0" smtClean="0"/>
              <a:t>Lorsque l’'employeur est contraint de réduire ou de suspendre temporairement son activité, notamment pour circonstance de caractère exceptionnel, et dans le cas des entreprises du secteur du tourisme, par l’interruption temporaire des activités non essentielles</a:t>
            </a:r>
          </a:p>
          <a:p>
            <a:pPr marL="266700" lvl="1" indent="-266700" algn="just">
              <a:buFont typeface="Wingdings" pitchFamily="2" charset="2"/>
              <a:buChar char="v"/>
            </a:pPr>
            <a:endParaRPr lang="fr-FR" sz="1200" dirty="0" smtClean="0"/>
          </a:p>
          <a:p>
            <a:pPr marL="266700" lvl="1" indent="-266700" algn="just">
              <a:buFont typeface="Wingdings" pitchFamily="2" charset="2"/>
              <a:buChar char="v"/>
            </a:pPr>
            <a:r>
              <a:rPr lang="fr-FR" sz="1600" dirty="0" smtClean="0"/>
              <a:t>Quelle que soit le pourcentage de chômage partiel et quel que soit l’effectif de l’entreprise, l’employeur doit verser une indemnité d’au moins 70% de la rémunération antérieure brute avant prélèvement à la source </a:t>
            </a:r>
            <a:r>
              <a:rPr lang="fr-FR" sz="1400" i="1" dirty="0" smtClean="0"/>
              <a:t>(telle qu’utilisée pour calculer l’indemnité de congés payés), </a:t>
            </a:r>
            <a:r>
              <a:rPr lang="fr-FR" sz="1600" dirty="0" smtClean="0"/>
              <a:t>soit environ 84 % du salaire net</a:t>
            </a:r>
          </a:p>
          <a:p>
            <a:pPr marL="266700" lvl="1" algn="just"/>
            <a:endParaRPr lang="fr-FR" sz="1200" dirty="0" smtClean="0"/>
          </a:p>
          <a:p>
            <a:pPr marL="266700" lvl="1" indent="-266700" algn="just">
              <a:buFont typeface="Wingdings" pitchFamily="2" charset="2"/>
              <a:buChar char="v"/>
            </a:pPr>
            <a:r>
              <a:rPr lang="fr-FR" sz="1600" dirty="0" smtClean="0"/>
              <a:t>C’est l’employeur qui paie l’indemnité aux salariés et, en contrepartie des indemnités versées aux salariés, l’employeur bénéficie d’une allocation proportionnelle à la rémunération des salariés placés en activité partielle et cofinancée par l’Etat et l’Unedic.</a:t>
            </a:r>
          </a:p>
          <a:p>
            <a:pPr marL="266700" lvl="1" algn="just"/>
            <a:endParaRPr lang="fr-FR" sz="1200" dirty="0" smtClean="0"/>
          </a:p>
          <a:p>
            <a:pPr marL="266700" lvl="1" algn="just"/>
            <a:r>
              <a:rPr lang="fr-FR" sz="1600" dirty="0" smtClean="0"/>
              <a:t>Procédure dématérialisée sur le site  </a:t>
            </a:r>
            <a:r>
              <a:rPr lang="fr-FR" sz="1600" dirty="0" smtClean="0">
                <a:hlinkClick r:id="rId3"/>
              </a:rPr>
              <a:t>https://activitepartielle.emploi.gouv.fr</a:t>
            </a:r>
            <a:r>
              <a:rPr lang="fr-FR" sz="1600" dirty="0" smtClean="0"/>
              <a:t>  </a:t>
            </a:r>
          </a:p>
          <a:p>
            <a:pPr marL="266700" lvl="1" algn="just"/>
            <a:endParaRPr lang="fr-FR" sz="1200" dirty="0" smtClean="0"/>
          </a:p>
          <a:p>
            <a:pPr marL="266700" lvl="1"/>
            <a:r>
              <a:rPr lang="fr-FR" sz="1600" dirty="0" smtClean="0"/>
              <a:t>Pour toute information complémentaire, contactez  : </a:t>
            </a:r>
            <a:r>
              <a:rPr lang="fr-FR" sz="1600" u="sng" dirty="0" smtClean="0">
                <a:hlinkClick r:id="rId4"/>
              </a:rPr>
              <a:t>971.gestion-crise@dieccte.gouv.fr</a:t>
            </a:r>
            <a:endParaRPr lang="fr-FR" sz="1600" dirty="0" smtClean="0"/>
          </a:p>
        </p:txBody>
      </p:sp>
    </p:spTree>
    <p:extLst>
      <p:ext uri="{BB962C8B-B14F-4D97-AF65-F5344CB8AC3E}">
        <p14:creationId xmlns="" xmlns:p14="http://schemas.microsoft.com/office/powerpoint/2010/main" val="3318582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xfrm>
            <a:off x="1255369" y="95114"/>
            <a:ext cx="7638493" cy="209093"/>
          </a:xfrm>
        </p:spPr>
        <p:txBody>
          <a:bodyPr/>
          <a:lstStyle/>
          <a:p>
            <a:r>
              <a:rPr lang="fr-FR" sz="2500" dirty="0" smtClean="0"/>
              <a:t>LES PRÊTS DE BANQUES</a:t>
            </a:r>
            <a:endParaRPr lang="fr-FR" sz="2500" dirty="0"/>
          </a:p>
        </p:txBody>
      </p:sp>
      <p:sp>
        <p:nvSpPr>
          <p:cNvPr id="5" name="Espace réservé du numéro de diapositive 4"/>
          <p:cNvSpPr>
            <a:spLocks noGrp="1"/>
          </p:cNvSpPr>
          <p:nvPr>
            <p:ph type="sldNum" sz="quarter" idx="12"/>
          </p:nvPr>
        </p:nvSpPr>
        <p:spPr/>
        <p:txBody>
          <a:bodyPr/>
          <a:lstStyle/>
          <a:p>
            <a:fld id="{69E40403-B73B-C545-B6E4-CBB5CF4BD001}" type="slidenum">
              <a:rPr lang="fr-FR" smtClean="0"/>
              <a:pPr/>
              <a:t>9</a:t>
            </a:fld>
            <a:endParaRPr lang="fr-FR" dirty="0"/>
          </a:p>
        </p:txBody>
      </p:sp>
      <p:sp>
        <p:nvSpPr>
          <p:cNvPr id="8" name="ZoneTexte 7"/>
          <p:cNvSpPr txBox="1"/>
          <p:nvPr/>
        </p:nvSpPr>
        <p:spPr>
          <a:xfrm>
            <a:off x="123824" y="762000"/>
            <a:ext cx="8905875" cy="3277820"/>
          </a:xfrm>
          <a:prstGeom prst="rect">
            <a:avLst/>
          </a:prstGeom>
          <a:noFill/>
          <a:ln>
            <a:noFill/>
          </a:ln>
        </p:spPr>
        <p:txBody>
          <a:bodyPr wrap="square" rtlCol="0">
            <a:spAutoFit/>
          </a:bodyPr>
          <a:lstStyle/>
          <a:p>
            <a:pPr marL="85725" lvl="1" algn="just"/>
            <a:endParaRPr lang="fr-FR" sz="500" dirty="0" smtClean="0"/>
          </a:p>
          <a:p>
            <a:pPr marL="266700" lvl="1" indent="-266700" algn="just">
              <a:buFont typeface="Wingdings" pitchFamily="2" charset="2"/>
              <a:buChar char="q"/>
            </a:pPr>
            <a:r>
              <a:rPr lang="fr-FR" b="1" dirty="0" smtClean="0">
                <a:solidFill>
                  <a:schemeClr val="tx2"/>
                </a:solidFill>
              </a:rPr>
              <a:t>Le Prêts Garanti par l’Etat</a:t>
            </a:r>
          </a:p>
          <a:p>
            <a:pPr marL="266700" lvl="1" indent="-266700" algn="just"/>
            <a:endParaRPr lang="fr-FR" sz="800" dirty="0" smtClean="0"/>
          </a:p>
          <a:p>
            <a:pPr marL="0" lvl="1" algn="just"/>
            <a:r>
              <a:rPr lang="fr-FR" sz="1600" dirty="0" smtClean="0"/>
              <a:t>Faciliter de nouveaux crédits pour répondre aux besoins de trésorerie des entreprises impactées.</a:t>
            </a:r>
          </a:p>
          <a:p>
            <a:pPr marL="0" lvl="1" algn="just"/>
            <a:endParaRPr lang="fr-FR" sz="800" dirty="0" smtClean="0"/>
          </a:p>
          <a:p>
            <a:pPr marL="0" lvl="1" algn="just"/>
            <a:r>
              <a:rPr lang="fr-FR" sz="1600" dirty="0" smtClean="0"/>
              <a:t>Le PGE est un prêt d’une banque à une entreprise grâce à la garantie de l’Etat sur 90 % du prêt.</a:t>
            </a:r>
          </a:p>
          <a:p>
            <a:pPr marL="0" lvl="1" algn="just"/>
            <a:endParaRPr lang="fr-FR" sz="800" dirty="0" smtClean="0"/>
          </a:p>
          <a:p>
            <a:pPr marL="0" lvl="1" algn="just"/>
            <a:r>
              <a:rPr lang="fr-FR" sz="1600" dirty="0" smtClean="0"/>
              <a:t>Octroyé entre le 16 mars et le 31 décembre 2020 inclus, il couvre les besoins de trésorerie.</a:t>
            </a:r>
          </a:p>
          <a:p>
            <a:pPr marL="0" lvl="1" algn="just"/>
            <a:endParaRPr lang="fr-FR" sz="800" dirty="0" smtClean="0"/>
          </a:p>
          <a:p>
            <a:pPr marL="0" lvl="1" algn="just"/>
            <a:r>
              <a:rPr lang="fr-FR" sz="1600" dirty="0" smtClean="0"/>
              <a:t>Entreprises de toute taille, quelle que soit la forme juridique, personnes morales ou physiques.</a:t>
            </a:r>
          </a:p>
          <a:p>
            <a:pPr marL="0" lvl="1" algn="just"/>
            <a:endParaRPr lang="fr-FR" sz="800" dirty="0" smtClean="0"/>
          </a:p>
          <a:p>
            <a:pPr marL="0" lvl="1" algn="just"/>
            <a:r>
              <a:rPr lang="fr-FR" sz="1600" dirty="0" smtClean="0"/>
              <a:t>Les SCI, établissements de crédits et sociétés de financement sont exclus.</a:t>
            </a:r>
          </a:p>
          <a:p>
            <a:pPr marL="0" lvl="1" algn="just"/>
            <a:endParaRPr lang="fr-FR" sz="800" dirty="0" smtClean="0"/>
          </a:p>
          <a:p>
            <a:pPr marL="0" lvl="1" algn="just"/>
            <a:r>
              <a:rPr lang="fr-FR" sz="1600" dirty="0" smtClean="0"/>
              <a:t>25% du chiffre d’affaires maximum ou 2 fois la masse salariale sur les deux dernières années d’activité pour les entreprises créées depuis 1er janvier 2019.</a:t>
            </a:r>
          </a:p>
          <a:p>
            <a:pPr marL="0" lvl="1" algn="just"/>
            <a:endParaRPr lang="fr-FR" sz="800" dirty="0" smtClean="0"/>
          </a:p>
          <a:p>
            <a:pPr marL="0" lvl="1" algn="just"/>
            <a:r>
              <a:rPr lang="fr-FR" sz="1600" dirty="0" smtClean="0"/>
              <a:t>Taux d'intérêt librement fixé par les banques. </a:t>
            </a:r>
          </a:p>
        </p:txBody>
      </p:sp>
    </p:spTree>
    <p:extLst>
      <p:ext uri="{BB962C8B-B14F-4D97-AF65-F5344CB8AC3E}">
        <p14:creationId xmlns="" xmlns:p14="http://schemas.microsoft.com/office/powerpoint/2010/main" val="331858287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Page de gard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ise en page 2">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Dernière pag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900">
            <a:solidFill>
              <a:schemeClr val="bg1"/>
            </a:solidFill>
            <a:latin typeface="Fira Sans Light"/>
            <a:cs typeface="Fira Sans Light"/>
          </a:defRPr>
        </a:defPPr>
      </a:lstStyle>
    </a:txDef>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4400</TotalTime>
  <Words>1816</Words>
  <Application>Microsoft Office PowerPoint</Application>
  <PresentationFormat>Affichage à l'écran (16:9)</PresentationFormat>
  <Paragraphs>265</Paragraphs>
  <Slides>16</Slides>
  <Notes>9</Notes>
  <HiddenSlides>0</HiddenSlides>
  <MMClips>0</MMClips>
  <ScaleCrop>false</ScaleCrop>
  <HeadingPairs>
    <vt:vector size="4" baseType="variant">
      <vt:variant>
        <vt:lpstr>Thème</vt:lpstr>
      </vt:variant>
      <vt:variant>
        <vt:i4>3</vt:i4>
      </vt:variant>
      <vt:variant>
        <vt:lpstr>Titres des diapositives</vt:lpstr>
      </vt:variant>
      <vt:variant>
        <vt:i4>16</vt:i4>
      </vt:variant>
    </vt:vector>
  </HeadingPairs>
  <TitlesOfParts>
    <vt:vector size="19" baseType="lpstr">
      <vt:lpstr>Page de garde</vt:lpstr>
      <vt:lpstr>Mise en page 2</vt:lpstr>
      <vt:lpstr>Dernière page</vt:lpstr>
      <vt:lpstr>MESURES DE SOUTIEN FACE A l’épidémie du Coronavirus  COVID-19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vector>
  </TitlesOfParts>
  <Company>CCI France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Isabelle</dc:creator>
  <cp:lastModifiedBy>moutou</cp:lastModifiedBy>
  <cp:revision>331</cp:revision>
  <cp:lastPrinted>2019-01-09T08:55:24Z</cp:lastPrinted>
  <dcterms:created xsi:type="dcterms:W3CDTF">2018-11-20T15:03:41Z</dcterms:created>
  <dcterms:modified xsi:type="dcterms:W3CDTF">2020-04-15T14:52:59Z</dcterms:modified>
</cp:coreProperties>
</file>